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7" r:id="rId2"/>
    <p:sldId id="259" r:id="rId3"/>
    <p:sldId id="260" r:id="rId4"/>
    <p:sldId id="264" r:id="rId5"/>
    <p:sldId id="269" r:id="rId6"/>
    <p:sldId id="261" r:id="rId7"/>
    <p:sldId id="263" r:id="rId8"/>
    <p:sldId id="27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3844" autoAdjust="0"/>
  </p:normalViewPr>
  <p:slideViewPr>
    <p:cSldViewPr snapToGrid="0">
      <p:cViewPr varScale="1">
        <p:scale>
          <a:sx n="80" d="100"/>
          <a:sy n="80" d="100"/>
        </p:scale>
        <p:origin x="73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6200DB-2981-479C-A91A-79AFD6D506EB}" type="datetimeFigureOut">
              <a:rPr lang="it-IT" smtClean="0"/>
              <a:t>05/03/2023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50F051-72DD-42DB-A4D0-9AE60A0717C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72405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0F051-72DD-42DB-A4D0-9AE60A0717CD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37658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50F051-72DD-42DB-A4D0-9AE60A0717CD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5985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6A009-6FA4-4031-B86A-00B67889A9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FCC573-534A-4784-9BA9-6862DB560C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45C779-306E-45E3-AB4E-8A28FA15E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33CB1D-D32D-4D5A-9DA2-CD2CA45EE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9D1407-0EC5-4CEB-BCC8-590EC1769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045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59EB19-2097-4897-86A6-A2178692E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F6306-909E-4376-8C90-5158624CE0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15A3A8-69C3-46B3-9AEA-55AAD86663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492077-26A0-4D60-AC17-29E29E7449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37AE1-69F8-45CC-A1B3-91C462D36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1606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BCC6B0-EF0A-4C58-ACD1-CEFCCF317A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9D919F-22C0-42DF-82F8-69DC5FC21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DF67CA-FD60-475A-92AD-0A382F349C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FBA4B-A7C9-45D2-95BF-EAF8A25A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BAAA2-3F17-4FCB-AED7-E38075CDD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364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6DA31-CD0F-4B55-9780-026041F65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52BB7-3D95-48EF-9383-CD355C00BA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A6855-C1BC-4415-BFAB-B6B59C546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81BA23-D0B9-4CAB-A239-BF271F682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04E875-AF8A-441D-9BF2-5CF61CD92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67071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89EB2-AF6D-4623-BA48-6BAD7915F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EA92EC-E906-46EE-947B-ED26EB6C5C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641AF-3007-4DB2-B5BD-892F86229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D2E8A-2846-4F3B-9B0B-586BEFF4C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7F64D-83B5-4F16-81B7-4434D6770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3703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9E8B07-616F-425A-8693-EE9EADDEA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6703C8-3F41-45D0-9056-C0B6E1C7C7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400FBD-4D12-4575-8F27-CE2BC3282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14E449-991F-4309-896F-DC6B6B358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41A085-5400-48FE-A44D-931185510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F401FC-FC83-47FD-B23C-A7DD7E7A4F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64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07F01-7395-4853-B790-76F8FB138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3B6C1-F48E-46F9-A823-C1240F4C7B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3CD79C-6E8F-415F-A579-07BE1B637E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A1B8E98-0EF7-4F27-AA09-4CA6DCC0DB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F395B7-A3D2-40E4-A3FB-1F61226C42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A28A52B-3935-4C94-9AC9-93E424873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0C30CA-65DF-4EDE-9365-9E103C350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C6D07B-A7F5-4031-9F03-6665D7F58A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0498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22BE1-3887-4929-96E1-D4BDBB99F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5B544D-DC04-498D-9972-DB83CC5EF2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4C7A49-B565-429C-A0F7-3BDDFF929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B58DD-398D-43B8-BFB0-1D2011C7B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513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2ABC20-9CE3-4A20-A08E-A3E83192F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9646714-54BC-49AD-BCFD-5A678DE63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CF2DA1-94AC-4404-A1FD-AAFDC3E22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311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855F0-0075-4CBD-9624-FFA786E46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18067-0A25-428D-8F61-7477DBD33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68B151-B7E3-412D-A018-34FB4EF2CE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BA81F0-A363-4609-8DFF-42DFD0CA8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7434E6-CA7B-4849-A132-B3AB19588C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C3731B-8752-4AC6-82E5-4E2B76166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54699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6BB40-74F2-4776-92A7-C9ED8939E7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C0042E-66DF-42B8-95F1-E8FE3A5CB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1469B-AA97-4031-AAB0-53885D7604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58F54B-56A3-418E-8FE4-E695B3046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3BC6C-9CAD-4B73-B4BA-C4E18CEB4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9493C-B54D-40FD-9496-2E31C789F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6102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E80D90-3434-4C14-BEA6-D77C8B090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968B53-EAA3-41B3-8A44-22125250A1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41D38B-9771-4B44-8A74-C5B94153D9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AC0DC0-9929-4537-8274-C119119A8A72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3CDD3-3417-4A08-B847-437B7DDA54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8357A-DF37-4755-BA0A-33E83972BE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9FA5B4-ED7C-41BC-9CAD-8C2D7C83B29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878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A5100-7F9A-42B8-8844-CA7FAECB50C8}"/>
              </a:ext>
            </a:extLst>
          </p:cNvPr>
          <p:cNvSpPr/>
          <p:nvPr/>
        </p:nvSpPr>
        <p:spPr>
          <a:xfrm>
            <a:off x="5008728" y="0"/>
            <a:ext cx="7183273" cy="685800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C1BB21-9E3A-4EEE-804D-0A16880AA85F}"/>
              </a:ext>
            </a:extLst>
          </p:cNvPr>
          <p:cNvSpPr/>
          <p:nvPr/>
        </p:nvSpPr>
        <p:spPr>
          <a:xfrm>
            <a:off x="5434084" y="0"/>
            <a:ext cx="6332561" cy="6858000"/>
          </a:xfrm>
          <a:prstGeom prst="rect">
            <a:avLst/>
          </a:prstGeom>
          <a:blipFill dpi="0" rotWithShape="1">
            <a:blip r:embed="rId2"/>
            <a:srcRect/>
            <a:stretch>
              <a:fillRect t="-3000" b="-15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15FDC6-2580-4910-98CE-8DC6F4E4711C}"/>
              </a:ext>
            </a:extLst>
          </p:cNvPr>
          <p:cNvSpPr txBox="1"/>
          <p:nvPr/>
        </p:nvSpPr>
        <p:spPr>
          <a:xfrm>
            <a:off x="425355" y="2705725"/>
            <a:ext cx="42808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tx2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Smart Bin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9D2592F-9875-4613-A699-A7A72ACCEB7B}"/>
              </a:ext>
            </a:extLst>
          </p:cNvPr>
          <p:cNvGrpSpPr/>
          <p:nvPr/>
        </p:nvGrpSpPr>
        <p:grpSpPr>
          <a:xfrm>
            <a:off x="597530" y="4325751"/>
            <a:ext cx="1217817" cy="91440"/>
            <a:chOff x="5427183" y="111278"/>
            <a:chExt cx="1217817" cy="9144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DE5EB5AC-2F6B-497A-806A-E37FAC458990}"/>
                </a:ext>
              </a:extLst>
            </p:cNvPr>
            <p:cNvSpPr/>
            <p:nvPr/>
          </p:nvSpPr>
          <p:spPr>
            <a:xfrm flipV="1">
              <a:off x="5427183" y="111278"/>
              <a:ext cx="91440" cy="914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B0ADB5CC-1C0E-461F-A23D-0B910FB9D9C9}"/>
                </a:ext>
              </a:extLst>
            </p:cNvPr>
            <p:cNvSpPr/>
            <p:nvPr/>
          </p:nvSpPr>
          <p:spPr>
            <a:xfrm flipV="1">
              <a:off x="5588094" y="111278"/>
              <a:ext cx="9144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7AD510E-DA45-4F2B-947E-80EBA4CE3439}"/>
                </a:ext>
              </a:extLst>
            </p:cNvPr>
            <p:cNvSpPr/>
            <p:nvPr/>
          </p:nvSpPr>
          <p:spPr>
            <a:xfrm flipV="1">
              <a:off x="5749005" y="111278"/>
              <a:ext cx="91440" cy="914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E13B214-F3E4-40B4-975C-4D249C96D52D}"/>
                </a:ext>
              </a:extLst>
            </p:cNvPr>
            <p:cNvSpPr/>
            <p:nvPr/>
          </p:nvSpPr>
          <p:spPr>
            <a:xfrm flipV="1">
              <a:off x="5909916" y="111278"/>
              <a:ext cx="9144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F205948-52B5-41C8-B53E-4613E47AB726}"/>
                </a:ext>
              </a:extLst>
            </p:cNvPr>
            <p:cNvSpPr/>
            <p:nvPr/>
          </p:nvSpPr>
          <p:spPr>
            <a:xfrm flipV="1">
              <a:off x="6070827" y="111278"/>
              <a:ext cx="91440" cy="914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E7CA5EE-38D9-49C6-967D-FFFC2200A5D4}"/>
                </a:ext>
              </a:extLst>
            </p:cNvPr>
            <p:cNvSpPr/>
            <p:nvPr/>
          </p:nvSpPr>
          <p:spPr>
            <a:xfrm flipV="1">
              <a:off x="6231738" y="111278"/>
              <a:ext cx="91440" cy="91440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C440D6B-AAE1-45D8-8C34-1E8FD198BB47}"/>
                </a:ext>
              </a:extLst>
            </p:cNvPr>
            <p:cNvSpPr/>
            <p:nvPr/>
          </p:nvSpPr>
          <p:spPr>
            <a:xfrm flipV="1">
              <a:off x="6392649" y="111278"/>
              <a:ext cx="91440" cy="91440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0A178127-4044-4E63-9B80-F4337F09C38D}"/>
                </a:ext>
              </a:extLst>
            </p:cNvPr>
            <p:cNvSpPr/>
            <p:nvPr/>
          </p:nvSpPr>
          <p:spPr>
            <a:xfrm flipV="1">
              <a:off x="6553560" y="111278"/>
              <a:ext cx="91440" cy="9144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2" descr="Image result for growth icon png">
            <a:extLst>
              <a:ext uri="{FF2B5EF4-FFF2-40B4-BE49-F238E27FC236}">
                <a16:creationId xmlns:a16="http://schemas.microsoft.com/office/drawing/2014/main" id="{95464232-1FB4-4134-8248-8AF081ACD9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030" y="1828800"/>
            <a:ext cx="1083134" cy="8126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Día del Medio Ambiente 5 Junio en 2022 | dia del medio ambiente, medio ...">
            <a:extLst>
              <a:ext uri="{FF2B5EF4-FFF2-40B4-BE49-F238E27FC236}">
                <a16:creationId xmlns:a16="http://schemas.microsoft.com/office/drawing/2014/main" id="{11F049ED-D870-EC2B-D0FC-548A415D3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4084" y="0"/>
            <a:ext cx="6332561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118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64DDF7D-0BDC-49C8-ABF7-8FD7109266F5}"/>
              </a:ext>
            </a:extLst>
          </p:cNvPr>
          <p:cNvSpPr/>
          <p:nvPr/>
        </p:nvSpPr>
        <p:spPr>
          <a:xfrm>
            <a:off x="341194" y="1351128"/>
            <a:ext cx="5568287" cy="5206621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B7E173-F83F-4FFF-8A2A-611A90214159}"/>
              </a:ext>
            </a:extLst>
          </p:cNvPr>
          <p:cNvSpPr/>
          <p:nvPr/>
        </p:nvSpPr>
        <p:spPr>
          <a:xfrm>
            <a:off x="341194" y="0"/>
            <a:ext cx="518615" cy="784746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A5D11-0B48-4D4A-AF45-9C6C6D367B57}"/>
              </a:ext>
            </a:extLst>
          </p:cNvPr>
          <p:cNvSpPr txBox="1"/>
          <p:nvPr/>
        </p:nvSpPr>
        <p:spPr>
          <a:xfrm>
            <a:off x="0" y="122832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Problema</a:t>
            </a:r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della</a:t>
            </a:r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gestione</a:t>
            </a:r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dei</a:t>
            </a:r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rifiuti</a:t>
            </a:r>
            <a:endParaRPr lang="en-US" sz="3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D57922B-3B82-451C-9A81-ADE8B8523D52}"/>
              </a:ext>
            </a:extLst>
          </p:cNvPr>
          <p:cNvGrpSpPr/>
          <p:nvPr/>
        </p:nvGrpSpPr>
        <p:grpSpPr>
          <a:xfrm>
            <a:off x="6514533" y="2126650"/>
            <a:ext cx="4997056" cy="3019481"/>
            <a:chOff x="5525368" y="1075378"/>
            <a:chExt cx="5522591" cy="301948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9B25DBB-5380-4685-B9B9-20E7F3246CDE}"/>
                </a:ext>
              </a:extLst>
            </p:cNvPr>
            <p:cNvSpPr txBox="1"/>
            <p:nvPr/>
          </p:nvSpPr>
          <p:spPr>
            <a:xfrm>
              <a:off x="5525368" y="1632646"/>
              <a:ext cx="5522591" cy="24622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it-IT" sz="1600" b="1" i="1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La gestione dei rifiuti può creare problemi economici e ambientali, quando non è organizzata per garantire la massima efficienza. </a:t>
              </a:r>
              <a:endParaRPr lang="en-US" sz="1600" b="1" i="1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Inefficienze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nella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raccola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dei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rifiuti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Costi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elevati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Inquinamento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Pattumi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pieni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e/o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rovesciati</a:t>
              </a:r>
              <a:r>
                <a:rPr lang="en-US" sz="16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e/o </a:t>
              </a:r>
              <a:r>
                <a:rPr lang="en-US" sz="16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incendiati</a:t>
              </a: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  <a:p>
              <a:pPr marL="285750" lvl="0" indent="-285750">
                <a:buFont typeface="Arial" panose="020B0604020202020204" pitchFamily="34" charset="0"/>
                <a:buChar char="•"/>
              </a:pPr>
              <a:endParaRPr lang="en-US" sz="16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39D8A65-97A1-48DE-93CB-0DBAD33F3F83}"/>
                </a:ext>
              </a:extLst>
            </p:cNvPr>
            <p:cNvSpPr txBox="1"/>
            <p:nvPr/>
          </p:nvSpPr>
          <p:spPr>
            <a:xfrm>
              <a:off x="5525368" y="1075378"/>
              <a:ext cx="5522591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lvl="0"/>
              <a:r>
                <a:rPr lang="en-US" sz="20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PROBLEMA</a:t>
              </a:r>
            </a:p>
          </p:txBody>
        </p:sp>
      </p:grpSp>
      <p:pic>
        <p:nvPicPr>
          <p:cNvPr id="1032" name="Picture 8" descr="A Roma raccolta rifiuti sempre più a rischio. Ama accusa la Regione e ...">
            <a:extLst>
              <a:ext uri="{FF2B5EF4-FFF2-40B4-BE49-F238E27FC236}">
                <a16:creationId xmlns:a16="http://schemas.microsoft.com/office/drawing/2014/main" id="{C5ED9E0E-D816-1C6E-335D-55DD01AC8F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356" b="11925"/>
          <a:stretch/>
        </p:blipFill>
        <p:spPr bwMode="auto">
          <a:xfrm>
            <a:off x="0" y="1651379"/>
            <a:ext cx="5568287" cy="5206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10190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Problems We Solve | Our Pacific Office">
            <a:extLst>
              <a:ext uri="{FF2B5EF4-FFF2-40B4-BE49-F238E27FC236}">
                <a16:creationId xmlns:a16="http://schemas.microsoft.com/office/drawing/2014/main" id="{DDDE5CD0-76B5-3A29-167D-0099492D5C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47801"/>
            <a:ext cx="12192000" cy="541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FB7E173-F83F-4FFF-8A2A-611A90214159}"/>
              </a:ext>
            </a:extLst>
          </p:cNvPr>
          <p:cNvSpPr/>
          <p:nvPr/>
        </p:nvSpPr>
        <p:spPr>
          <a:xfrm>
            <a:off x="341194" y="0"/>
            <a:ext cx="518615" cy="784746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A5D11-0B48-4D4A-AF45-9C6C6D367B57}"/>
              </a:ext>
            </a:extLst>
          </p:cNvPr>
          <p:cNvSpPr txBox="1"/>
          <p:nvPr/>
        </p:nvSpPr>
        <p:spPr>
          <a:xfrm>
            <a:off x="0" y="122832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Le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nostre</a:t>
            </a:r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soluzioni</a:t>
            </a:r>
            <a:endParaRPr lang="en-US" sz="3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A5103854-4133-417E-B80F-35DFBBAE369F}"/>
              </a:ext>
            </a:extLst>
          </p:cNvPr>
          <p:cNvGrpSpPr/>
          <p:nvPr/>
        </p:nvGrpSpPr>
        <p:grpSpPr>
          <a:xfrm>
            <a:off x="5028205" y="1691641"/>
            <a:ext cx="3160252" cy="2681421"/>
            <a:chOff x="1037230" y="1527313"/>
            <a:chExt cx="3160252" cy="268142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D058CF1-FA72-47C2-B82F-247BD6C6D9A4}"/>
                </a:ext>
              </a:extLst>
            </p:cNvPr>
            <p:cNvGrpSpPr/>
            <p:nvPr/>
          </p:nvGrpSpPr>
          <p:grpSpPr>
            <a:xfrm>
              <a:off x="1037230" y="1527313"/>
              <a:ext cx="3160252" cy="932160"/>
              <a:chOff x="-1050878" y="2212293"/>
              <a:chExt cx="2769337" cy="932160"/>
            </a:xfrm>
          </p:grpSpPr>
          <p:sp>
            <p:nvSpPr>
              <p:cNvPr id="2" name="Rectangle: Rounded Corners 1">
                <a:extLst>
                  <a:ext uri="{FF2B5EF4-FFF2-40B4-BE49-F238E27FC236}">
                    <a16:creationId xmlns:a16="http://schemas.microsoft.com/office/drawing/2014/main" id="{C67A471A-7749-4DD2-B39E-33BE87B37042}"/>
                  </a:ext>
                </a:extLst>
              </p:cNvPr>
              <p:cNvSpPr/>
              <p:nvPr/>
            </p:nvSpPr>
            <p:spPr>
              <a:xfrm>
                <a:off x="1625242" y="2212293"/>
                <a:ext cx="93217" cy="9321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accent5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6EEF2091-F223-4D80-95D2-99FD8421A376}"/>
                  </a:ext>
                </a:extLst>
              </p:cNvPr>
              <p:cNvGrpSpPr/>
              <p:nvPr/>
            </p:nvGrpSpPr>
            <p:grpSpPr>
              <a:xfrm>
                <a:off x="-1050878" y="2302180"/>
                <a:ext cx="2538300" cy="752386"/>
                <a:chOff x="4558505" y="5883150"/>
                <a:chExt cx="3397956" cy="752386"/>
              </a:xfrm>
            </p:grpSpPr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F5CB93FC-4871-4C44-A154-70C93EA3C0EB}"/>
                    </a:ext>
                  </a:extLst>
                </p:cNvPr>
                <p:cNvSpPr txBox="1"/>
                <p:nvPr/>
              </p:nvSpPr>
              <p:spPr>
                <a:xfrm>
                  <a:off x="4558505" y="6204649"/>
                  <a:ext cx="3397956" cy="43088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r"/>
                  <a:r>
                    <a:rPr lang="it-IT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Rilevare lo stato di riempimento dei bidoni</a:t>
                  </a:r>
                  <a:r>
                    <a:rPr lang="en-US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  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64B8AED8-BAAC-4ECF-8433-BA61DF2A0F76}"/>
                    </a:ext>
                  </a:extLst>
                </p:cNvPr>
                <p:cNvSpPr txBox="1"/>
                <p:nvPr/>
              </p:nvSpPr>
              <p:spPr>
                <a:xfrm>
                  <a:off x="4558505" y="5883150"/>
                  <a:ext cx="3397956" cy="24622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r"/>
                  <a:r>
                    <a:rPr lang="en-US" sz="1600" b="1" dirty="0" err="1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Soluzione</a:t>
                  </a:r>
                  <a:r>
                    <a:rPr lang="en-US" sz="1600" b="1" dirty="0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1</a:t>
                  </a:r>
                </a:p>
              </p:txBody>
            </p:sp>
          </p:grp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9C9EA4D-BCE5-4CEA-9C2F-37E3CD1B6A87}"/>
                </a:ext>
              </a:extLst>
            </p:cNvPr>
            <p:cNvGrpSpPr/>
            <p:nvPr/>
          </p:nvGrpSpPr>
          <p:grpSpPr>
            <a:xfrm>
              <a:off x="1037230" y="3151017"/>
              <a:ext cx="3160252" cy="1057717"/>
              <a:chOff x="-1050878" y="2212293"/>
              <a:chExt cx="2769337" cy="1057717"/>
            </a:xfrm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81088A1A-4BF8-4E32-8FDC-FEE74177C673}"/>
                  </a:ext>
                </a:extLst>
              </p:cNvPr>
              <p:cNvSpPr/>
              <p:nvPr/>
            </p:nvSpPr>
            <p:spPr>
              <a:xfrm>
                <a:off x="1625242" y="2212293"/>
                <a:ext cx="93217" cy="932160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0">
                    <a:schemeClr val="accent3"/>
                  </a:gs>
                  <a:gs pos="100000">
                    <a:schemeClr val="accent5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5DE0F3D-10BC-48AA-B493-6AC22CE9DA71}"/>
                  </a:ext>
                </a:extLst>
              </p:cNvPr>
              <p:cNvGrpSpPr/>
              <p:nvPr/>
            </p:nvGrpSpPr>
            <p:grpSpPr>
              <a:xfrm>
                <a:off x="-1050878" y="2302180"/>
                <a:ext cx="2538300" cy="967830"/>
                <a:chOff x="4558505" y="5883150"/>
                <a:chExt cx="3397956" cy="967830"/>
              </a:xfrm>
            </p:grpSpPr>
            <p:sp>
              <p:nvSpPr>
                <p:cNvPr id="38" name="TextBox 37">
                  <a:extLst>
                    <a:ext uri="{FF2B5EF4-FFF2-40B4-BE49-F238E27FC236}">
                      <a16:creationId xmlns:a16="http://schemas.microsoft.com/office/drawing/2014/main" id="{3D5FDB39-E130-40C9-91D1-7EDF8AEB7027}"/>
                    </a:ext>
                  </a:extLst>
                </p:cNvPr>
                <p:cNvSpPr txBox="1"/>
                <p:nvPr/>
              </p:nvSpPr>
              <p:spPr>
                <a:xfrm>
                  <a:off x="4558505" y="6204649"/>
                  <a:ext cx="3397956" cy="6463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r"/>
                  <a:r>
                    <a:rPr lang="it-IT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Ottimizzare la logistica di raccolta proponendo il “</a:t>
                  </a:r>
                  <a:r>
                    <a:rPr lang="it-IT" sz="1400" dirty="0" err="1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routing</a:t>
                  </a:r>
                  <a:r>
                    <a:rPr lang="it-IT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rPr>
                    <a:t>” ottimale per i mezzi</a:t>
                  </a:r>
                  <a:endParaRPr lang="en-US" sz="14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AF381A8E-5EBD-4E31-A34C-38413BE9A85E}"/>
                    </a:ext>
                  </a:extLst>
                </p:cNvPr>
                <p:cNvSpPr txBox="1"/>
                <p:nvPr/>
              </p:nvSpPr>
              <p:spPr>
                <a:xfrm>
                  <a:off x="4558505" y="5883150"/>
                  <a:ext cx="3397956" cy="24622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r"/>
                  <a:r>
                    <a:rPr lang="en-US" sz="1600" b="1" dirty="0" err="1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Soluzione</a:t>
                  </a:r>
                  <a:r>
                    <a:rPr lang="en-US" sz="1600" b="1" dirty="0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2</a:t>
                  </a:r>
                </a:p>
              </p:txBody>
            </p:sp>
          </p:grpSp>
        </p:grpSp>
      </p:grpSp>
      <p:grpSp>
        <p:nvGrpSpPr>
          <p:cNvPr id="11" name="Group 39">
            <a:extLst>
              <a:ext uri="{FF2B5EF4-FFF2-40B4-BE49-F238E27FC236}">
                <a16:creationId xmlns:a16="http://schemas.microsoft.com/office/drawing/2014/main" id="{40748CA4-9825-D8C8-9BFD-79105D688A14}"/>
              </a:ext>
            </a:extLst>
          </p:cNvPr>
          <p:cNvGrpSpPr/>
          <p:nvPr/>
        </p:nvGrpSpPr>
        <p:grpSpPr>
          <a:xfrm>
            <a:off x="8487802" y="1691641"/>
            <a:ext cx="3160252" cy="932160"/>
            <a:chOff x="-1050878" y="2212293"/>
            <a:chExt cx="2769337" cy="932160"/>
          </a:xfrm>
        </p:grpSpPr>
        <p:sp>
          <p:nvSpPr>
            <p:cNvPr id="12" name="Rectangle: Rounded Corners 40">
              <a:extLst>
                <a:ext uri="{FF2B5EF4-FFF2-40B4-BE49-F238E27FC236}">
                  <a16:creationId xmlns:a16="http://schemas.microsoft.com/office/drawing/2014/main" id="{BCB572FA-4868-32DF-2F38-107ABA5953D7}"/>
                </a:ext>
              </a:extLst>
            </p:cNvPr>
            <p:cNvSpPr/>
            <p:nvPr/>
          </p:nvSpPr>
          <p:spPr>
            <a:xfrm>
              <a:off x="1625242" y="2212293"/>
              <a:ext cx="93217" cy="93216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41">
              <a:extLst>
                <a:ext uri="{FF2B5EF4-FFF2-40B4-BE49-F238E27FC236}">
                  <a16:creationId xmlns:a16="http://schemas.microsoft.com/office/drawing/2014/main" id="{6566504F-9A04-C880-473C-E202928FCA85}"/>
                </a:ext>
              </a:extLst>
            </p:cNvPr>
            <p:cNvGrpSpPr/>
            <p:nvPr/>
          </p:nvGrpSpPr>
          <p:grpSpPr>
            <a:xfrm>
              <a:off x="-1050878" y="2302180"/>
              <a:ext cx="2538300" cy="752386"/>
              <a:chOff x="4558505" y="5883150"/>
              <a:chExt cx="3397956" cy="752386"/>
            </a:xfrm>
          </p:grpSpPr>
          <p:sp>
            <p:nvSpPr>
              <p:cNvPr id="14" name="TextBox 42">
                <a:extLst>
                  <a:ext uri="{FF2B5EF4-FFF2-40B4-BE49-F238E27FC236}">
                    <a16:creationId xmlns:a16="http://schemas.microsoft.com/office/drawing/2014/main" id="{BEA52D28-006C-EE35-6054-35A909B6BAB9}"/>
                  </a:ext>
                </a:extLst>
              </p:cNvPr>
              <p:cNvSpPr txBox="1"/>
              <p:nvPr/>
            </p:nvSpPr>
            <p:spPr>
              <a:xfrm>
                <a:off x="4558505" y="6204649"/>
                <a:ext cx="339795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algn="r"/>
                <a:r>
                  <a:rPr lang="it-IT" sz="14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Gestire l’accesso ai bidoni tramite tessera contactless</a:t>
                </a:r>
                <a:endPara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15" name="TextBox 43">
                <a:extLst>
                  <a:ext uri="{FF2B5EF4-FFF2-40B4-BE49-F238E27FC236}">
                    <a16:creationId xmlns:a16="http://schemas.microsoft.com/office/drawing/2014/main" id="{1CB7F032-661C-799A-3639-91BA7F844FAF}"/>
                  </a:ext>
                </a:extLst>
              </p:cNvPr>
              <p:cNvSpPr txBox="1"/>
              <p:nvPr/>
            </p:nvSpPr>
            <p:spPr>
              <a:xfrm>
                <a:off x="4558505" y="5883150"/>
                <a:ext cx="3397956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algn="r"/>
                <a:r>
                  <a:rPr lang="en-US" sz="1600" b="1" dirty="0" err="1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Soluzione</a:t>
                </a:r>
                <a:r>
                  <a:rPr lang="en-US" sz="1600" b="1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3</a:t>
                </a:r>
              </a:p>
            </p:txBody>
          </p:sp>
        </p:grpSp>
      </p:grpSp>
      <p:grpSp>
        <p:nvGrpSpPr>
          <p:cNvPr id="27" name="Group 39">
            <a:extLst>
              <a:ext uri="{FF2B5EF4-FFF2-40B4-BE49-F238E27FC236}">
                <a16:creationId xmlns:a16="http://schemas.microsoft.com/office/drawing/2014/main" id="{9C9507B5-324D-0794-D668-F2FCC0207524}"/>
              </a:ext>
            </a:extLst>
          </p:cNvPr>
          <p:cNvGrpSpPr/>
          <p:nvPr/>
        </p:nvGrpSpPr>
        <p:grpSpPr>
          <a:xfrm>
            <a:off x="8478277" y="3303036"/>
            <a:ext cx="3160252" cy="932160"/>
            <a:chOff x="-1050878" y="2212293"/>
            <a:chExt cx="2769337" cy="932160"/>
          </a:xfrm>
        </p:grpSpPr>
        <p:sp>
          <p:nvSpPr>
            <p:cNvPr id="28" name="Rectangle: Rounded Corners 40">
              <a:extLst>
                <a:ext uri="{FF2B5EF4-FFF2-40B4-BE49-F238E27FC236}">
                  <a16:creationId xmlns:a16="http://schemas.microsoft.com/office/drawing/2014/main" id="{0F8E2D4A-94C0-259C-BEFC-E56C33BEAE04}"/>
                </a:ext>
              </a:extLst>
            </p:cNvPr>
            <p:cNvSpPr/>
            <p:nvPr/>
          </p:nvSpPr>
          <p:spPr>
            <a:xfrm>
              <a:off x="1625242" y="2212293"/>
              <a:ext cx="93217" cy="932160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41">
              <a:extLst>
                <a:ext uri="{FF2B5EF4-FFF2-40B4-BE49-F238E27FC236}">
                  <a16:creationId xmlns:a16="http://schemas.microsoft.com/office/drawing/2014/main" id="{3430BC85-1E30-7EF3-29AB-2C2324455D44}"/>
                </a:ext>
              </a:extLst>
            </p:cNvPr>
            <p:cNvGrpSpPr/>
            <p:nvPr/>
          </p:nvGrpSpPr>
          <p:grpSpPr>
            <a:xfrm>
              <a:off x="-1050878" y="2302180"/>
              <a:ext cx="2538300" cy="752386"/>
              <a:chOff x="4558505" y="5883150"/>
              <a:chExt cx="3397956" cy="752386"/>
            </a:xfrm>
          </p:grpSpPr>
          <p:sp>
            <p:nvSpPr>
              <p:cNvPr id="30" name="TextBox 42">
                <a:extLst>
                  <a:ext uri="{FF2B5EF4-FFF2-40B4-BE49-F238E27FC236}">
                    <a16:creationId xmlns:a16="http://schemas.microsoft.com/office/drawing/2014/main" id="{6E29133D-261B-8377-1F74-CA28FD0E9A2B}"/>
                  </a:ext>
                </a:extLst>
              </p:cNvPr>
              <p:cNvSpPr txBox="1"/>
              <p:nvPr/>
            </p:nvSpPr>
            <p:spPr>
              <a:xfrm>
                <a:off x="4558505" y="6204649"/>
                <a:ext cx="3397956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algn="r"/>
                <a:r>
                  <a:rPr lang="it-IT" sz="14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Avvisare gli operatori in caso di manomissione del bidone</a:t>
                </a:r>
                <a:endPara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endParaRPr>
              </a:p>
            </p:txBody>
          </p:sp>
          <p:sp>
            <p:nvSpPr>
              <p:cNvPr id="31" name="TextBox 43">
                <a:extLst>
                  <a:ext uri="{FF2B5EF4-FFF2-40B4-BE49-F238E27FC236}">
                    <a16:creationId xmlns:a16="http://schemas.microsoft.com/office/drawing/2014/main" id="{182C1252-76A4-3081-F9A2-B6091446CE8C}"/>
                  </a:ext>
                </a:extLst>
              </p:cNvPr>
              <p:cNvSpPr txBox="1"/>
              <p:nvPr/>
            </p:nvSpPr>
            <p:spPr>
              <a:xfrm>
                <a:off x="4558505" y="5883150"/>
                <a:ext cx="3397956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algn="r"/>
                <a:r>
                  <a:rPr lang="en-US" sz="1600" b="1" dirty="0" err="1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Soluzione</a:t>
                </a:r>
                <a:r>
                  <a:rPr lang="en-US" sz="1600" b="1" dirty="0"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34892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2">
            <a:extLst>
              <a:ext uri="{FF2B5EF4-FFF2-40B4-BE49-F238E27FC236}">
                <a16:creationId xmlns:a16="http://schemas.microsoft.com/office/drawing/2014/main" id="{6A5B9375-3F35-4124-8DC3-B75CC5739CB0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2524125" y="1047750"/>
            <a:chExt cx="9008867" cy="4762500"/>
          </a:xfrm>
          <a:solidFill>
            <a:schemeClr val="accent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7225642B-A89E-48BC-ABC4-3CF3FE866C8A}"/>
                </a:ext>
              </a:extLst>
            </p:cNvPr>
            <p:cNvSpPr/>
            <p:nvPr/>
          </p:nvSpPr>
          <p:spPr>
            <a:xfrm>
              <a:off x="2524125" y="1047750"/>
              <a:ext cx="7143750" cy="4762500"/>
            </a:xfrm>
            <a:custGeom>
              <a:avLst/>
              <a:gdLst>
                <a:gd name="connsiteX0" fmla="*/ 0 w 7143750"/>
                <a:gd name="connsiteY0" fmla="*/ 0 h 4762500"/>
                <a:gd name="connsiteX1" fmla="*/ 7143750 w 7143750"/>
                <a:gd name="connsiteY1" fmla="*/ 0 h 4762500"/>
                <a:gd name="connsiteX2" fmla="*/ 7143750 w 7143750"/>
                <a:gd name="connsiteY2" fmla="*/ 4762500 h 4762500"/>
                <a:gd name="connsiteX3" fmla="*/ 0 w 7143750"/>
                <a:gd name="connsiteY3" fmla="*/ 4762500 h 476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43750" h="4762500">
                  <a:moveTo>
                    <a:pt x="0" y="0"/>
                  </a:moveTo>
                  <a:lnTo>
                    <a:pt x="7143750" y="0"/>
                  </a:lnTo>
                  <a:lnTo>
                    <a:pt x="7143750" y="4762500"/>
                  </a:lnTo>
                  <a:lnTo>
                    <a:pt x="0" y="47625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4071492-22D4-4227-948C-EBDF8CD34479}"/>
                </a:ext>
              </a:extLst>
            </p:cNvPr>
            <p:cNvSpPr/>
            <p:nvPr/>
          </p:nvSpPr>
          <p:spPr>
            <a:xfrm>
              <a:off x="4195285" y="1047750"/>
              <a:ext cx="7337707" cy="4762500"/>
            </a:xfrm>
            <a:custGeom>
              <a:avLst/>
              <a:gdLst>
                <a:gd name="connsiteX0" fmla="*/ 3116675 w 6391275"/>
                <a:gd name="connsiteY0" fmla="*/ 4762500 h 4762500"/>
                <a:gd name="connsiteX1" fmla="*/ 0 w 6391275"/>
                <a:gd name="connsiteY1" fmla="*/ 3618929 h 4762500"/>
                <a:gd name="connsiteX2" fmla="*/ 0 w 6391275"/>
                <a:gd name="connsiteY2" fmla="*/ 1143762 h 4762500"/>
                <a:gd name="connsiteX3" fmla="*/ 3116104 w 6391275"/>
                <a:gd name="connsiteY3" fmla="*/ 0 h 4762500"/>
                <a:gd name="connsiteX4" fmla="*/ 6391275 w 6391275"/>
                <a:gd name="connsiteY4" fmla="*/ 0 h 4762500"/>
                <a:gd name="connsiteX5" fmla="*/ 6391275 w 6391275"/>
                <a:gd name="connsiteY5" fmla="*/ 4762500 h 4762500"/>
                <a:gd name="connsiteX6" fmla="*/ 3116675 w 6391275"/>
                <a:gd name="connsiteY6" fmla="*/ 4762500 h 4762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1275" h="4762500">
                  <a:moveTo>
                    <a:pt x="3116675" y="4762500"/>
                  </a:moveTo>
                  <a:lnTo>
                    <a:pt x="0" y="3618929"/>
                  </a:lnTo>
                  <a:lnTo>
                    <a:pt x="0" y="1143762"/>
                  </a:lnTo>
                  <a:lnTo>
                    <a:pt x="3116104" y="0"/>
                  </a:lnTo>
                  <a:lnTo>
                    <a:pt x="6391275" y="0"/>
                  </a:lnTo>
                  <a:lnTo>
                    <a:pt x="6391275" y="4762500"/>
                  </a:lnTo>
                  <a:lnTo>
                    <a:pt x="3116675" y="4762500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BB364DB-DC03-4508-9D07-624B33992FD8}"/>
              </a:ext>
            </a:extLst>
          </p:cNvPr>
          <p:cNvSpPr/>
          <p:nvPr/>
        </p:nvSpPr>
        <p:spPr>
          <a:xfrm>
            <a:off x="1329158" y="1636454"/>
            <a:ext cx="1661069" cy="3585499"/>
          </a:xfrm>
          <a:custGeom>
            <a:avLst/>
            <a:gdLst>
              <a:gd name="connsiteX0" fmla="*/ 1227392 w 1227391"/>
              <a:gd name="connsiteY0" fmla="*/ 1244822 h 2489930"/>
              <a:gd name="connsiteX1" fmla="*/ 849725 w 1227391"/>
              <a:gd name="connsiteY1" fmla="*/ 95250 h 2489930"/>
              <a:gd name="connsiteX2" fmla="*/ 849725 w 1227391"/>
              <a:gd name="connsiteY2" fmla="*/ 0 h 2489930"/>
              <a:gd name="connsiteX3" fmla="*/ 645605 w 1227391"/>
              <a:gd name="connsiteY3" fmla="*/ 1715 h 2489930"/>
              <a:gd name="connsiteX4" fmla="*/ 613696 w 1227391"/>
              <a:gd name="connsiteY4" fmla="*/ 0 h 2489930"/>
              <a:gd name="connsiteX5" fmla="*/ 0 w 1227391"/>
              <a:gd name="connsiteY5" fmla="*/ 1245108 h 2489930"/>
              <a:gd name="connsiteX6" fmla="*/ 613696 w 1227391"/>
              <a:gd name="connsiteY6" fmla="*/ 2489930 h 2489930"/>
              <a:gd name="connsiteX7" fmla="*/ 645605 w 1227391"/>
              <a:gd name="connsiteY7" fmla="*/ 2488216 h 2489930"/>
              <a:gd name="connsiteX8" fmla="*/ 849725 w 1227391"/>
              <a:gd name="connsiteY8" fmla="*/ 2489930 h 2489930"/>
              <a:gd name="connsiteX9" fmla="*/ 849725 w 1227391"/>
              <a:gd name="connsiteY9" fmla="*/ 2394680 h 2489930"/>
              <a:gd name="connsiteX10" fmla="*/ 1227392 w 1227391"/>
              <a:gd name="connsiteY10" fmla="*/ 1244822 h 248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27391" h="2489930">
                <a:moveTo>
                  <a:pt x="1227392" y="1244822"/>
                </a:moveTo>
                <a:cubicBezTo>
                  <a:pt x="1227392" y="726853"/>
                  <a:pt x="1071563" y="282797"/>
                  <a:pt x="849725" y="95250"/>
                </a:cubicBezTo>
                <a:lnTo>
                  <a:pt x="849725" y="0"/>
                </a:lnTo>
                <a:lnTo>
                  <a:pt x="645605" y="1715"/>
                </a:lnTo>
                <a:cubicBezTo>
                  <a:pt x="635007" y="572"/>
                  <a:pt x="624355" y="0"/>
                  <a:pt x="613696" y="0"/>
                </a:cubicBezTo>
                <a:cubicBezTo>
                  <a:pt x="274796" y="0"/>
                  <a:pt x="0" y="557498"/>
                  <a:pt x="0" y="1245108"/>
                </a:cubicBezTo>
                <a:cubicBezTo>
                  <a:pt x="0" y="1932718"/>
                  <a:pt x="274796" y="2489930"/>
                  <a:pt x="613696" y="2489930"/>
                </a:cubicBezTo>
                <a:cubicBezTo>
                  <a:pt x="624355" y="2489930"/>
                  <a:pt x="635007" y="2489359"/>
                  <a:pt x="645605" y="2488216"/>
                </a:cubicBezTo>
                <a:lnTo>
                  <a:pt x="849725" y="2489930"/>
                </a:lnTo>
                <a:lnTo>
                  <a:pt x="849725" y="2394680"/>
                </a:lnTo>
                <a:cubicBezTo>
                  <a:pt x="1071563" y="2206847"/>
                  <a:pt x="1227392" y="1762792"/>
                  <a:pt x="1227392" y="124482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485D73-32AD-45E8-9C83-7A164B1A2BEE}"/>
              </a:ext>
            </a:extLst>
          </p:cNvPr>
          <p:cNvSpPr/>
          <p:nvPr/>
        </p:nvSpPr>
        <p:spPr>
          <a:xfrm>
            <a:off x="1648584" y="1636044"/>
            <a:ext cx="1661069" cy="3585911"/>
          </a:xfrm>
          <a:custGeom>
            <a:avLst/>
            <a:gdLst>
              <a:gd name="connsiteX0" fmla="*/ 1227392 w 1227391"/>
              <a:gd name="connsiteY0" fmla="*/ 1245108 h 2490216"/>
              <a:gd name="connsiteX1" fmla="*/ 613696 w 1227391"/>
              <a:gd name="connsiteY1" fmla="*/ 2490216 h 2490216"/>
              <a:gd name="connsiteX2" fmla="*/ 0 w 1227391"/>
              <a:gd name="connsiteY2" fmla="*/ 1245108 h 2490216"/>
              <a:gd name="connsiteX3" fmla="*/ 613696 w 1227391"/>
              <a:gd name="connsiteY3" fmla="*/ 0 h 2490216"/>
              <a:gd name="connsiteX4" fmla="*/ 1227392 w 1227391"/>
              <a:gd name="connsiteY4" fmla="*/ 1245108 h 2490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7391" h="2490216">
                <a:moveTo>
                  <a:pt x="1227392" y="1245108"/>
                </a:moveTo>
                <a:cubicBezTo>
                  <a:pt x="1227392" y="1932762"/>
                  <a:pt x="952631" y="2490216"/>
                  <a:pt x="613696" y="2490216"/>
                </a:cubicBezTo>
                <a:cubicBezTo>
                  <a:pt x="274761" y="2490216"/>
                  <a:pt x="0" y="1932762"/>
                  <a:pt x="0" y="1245108"/>
                </a:cubicBezTo>
                <a:cubicBezTo>
                  <a:pt x="0" y="557454"/>
                  <a:pt x="274761" y="0"/>
                  <a:pt x="613696" y="0"/>
                </a:cubicBezTo>
                <a:cubicBezTo>
                  <a:pt x="952631" y="0"/>
                  <a:pt x="1227392" y="557454"/>
                  <a:pt x="1227392" y="1245108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3BC2E86-F79C-41AF-BDB3-B1479109028C}"/>
              </a:ext>
            </a:extLst>
          </p:cNvPr>
          <p:cNvSpPr/>
          <p:nvPr/>
        </p:nvSpPr>
        <p:spPr>
          <a:xfrm>
            <a:off x="1921090" y="2097450"/>
            <a:ext cx="1174840" cy="2663097"/>
          </a:xfrm>
          <a:custGeom>
            <a:avLst/>
            <a:gdLst>
              <a:gd name="connsiteX0" fmla="*/ 868108 w 868108"/>
              <a:gd name="connsiteY0" fmla="*/ 924687 h 1849373"/>
              <a:gd name="connsiteX1" fmla="*/ 434054 w 868108"/>
              <a:gd name="connsiteY1" fmla="*/ 1849374 h 1849373"/>
              <a:gd name="connsiteX2" fmla="*/ 0 w 868108"/>
              <a:gd name="connsiteY2" fmla="*/ 924687 h 1849373"/>
              <a:gd name="connsiteX3" fmla="*/ 434054 w 868108"/>
              <a:gd name="connsiteY3" fmla="*/ 0 h 1849373"/>
              <a:gd name="connsiteX4" fmla="*/ 868108 w 868108"/>
              <a:gd name="connsiteY4" fmla="*/ 924687 h 1849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8108" h="1849373">
                <a:moveTo>
                  <a:pt x="868108" y="924687"/>
                </a:moveTo>
                <a:cubicBezTo>
                  <a:pt x="868108" y="1435378"/>
                  <a:pt x="673776" y="1849374"/>
                  <a:pt x="434054" y="1849374"/>
                </a:cubicBezTo>
                <a:cubicBezTo>
                  <a:pt x="194333" y="1849374"/>
                  <a:pt x="0" y="1435377"/>
                  <a:pt x="0" y="924687"/>
                </a:cubicBezTo>
                <a:cubicBezTo>
                  <a:pt x="0" y="413996"/>
                  <a:pt x="194333" y="0"/>
                  <a:pt x="434054" y="0"/>
                </a:cubicBezTo>
                <a:cubicBezTo>
                  <a:pt x="673776" y="0"/>
                  <a:pt x="868108" y="413996"/>
                  <a:pt x="868108" y="92468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D32A33D-8391-4808-96AE-1498417F8510}"/>
              </a:ext>
            </a:extLst>
          </p:cNvPr>
          <p:cNvSpPr/>
          <p:nvPr/>
        </p:nvSpPr>
        <p:spPr>
          <a:xfrm>
            <a:off x="2190115" y="2574080"/>
            <a:ext cx="692478" cy="1709836"/>
          </a:xfrm>
          <a:custGeom>
            <a:avLst/>
            <a:gdLst>
              <a:gd name="connsiteX0" fmla="*/ 511683 w 511683"/>
              <a:gd name="connsiteY0" fmla="*/ 593693 h 1187386"/>
              <a:gd name="connsiteX1" fmla="*/ 255842 w 511683"/>
              <a:gd name="connsiteY1" fmla="*/ 1187386 h 1187386"/>
              <a:gd name="connsiteX2" fmla="*/ 0 w 511683"/>
              <a:gd name="connsiteY2" fmla="*/ 593693 h 1187386"/>
              <a:gd name="connsiteX3" fmla="*/ 255842 w 511683"/>
              <a:gd name="connsiteY3" fmla="*/ 0 h 1187386"/>
              <a:gd name="connsiteX4" fmla="*/ 511683 w 511683"/>
              <a:gd name="connsiteY4" fmla="*/ 593693 h 11873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1683" h="1187386">
                <a:moveTo>
                  <a:pt x="511683" y="593693"/>
                </a:moveTo>
                <a:cubicBezTo>
                  <a:pt x="511683" y="921581"/>
                  <a:pt x="397139" y="1187386"/>
                  <a:pt x="255842" y="1187386"/>
                </a:cubicBezTo>
                <a:cubicBezTo>
                  <a:pt x="114544" y="1187386"/>
                  <a:pt x="0" y="921581"/>
                  <a:pt x="0" y="593693"/>
                </a:cubicBezTo>
                <a:cubicBezTo>
                  <a:pt x="0" y="265805"/>
                  <a:pt x="114544" y="0"/>
                  <a:pt x="255842" y="0"/>
                </a:cubicBezTo>
                <a:cubicBezTo>
                  <a:pt x="397139" y="0"/>
                  <a:pt x="511683" y="265805"/>
                  <a:pt x="511683" y="593693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232DB8C-8C21-43F4-A2E8-F95AA5649A26}"/>
              </a:ext>
            </a:extLst>
          </p:cNvPr>
          <p:cNvSpPr/>
          <p:nvPr/>
        </p:nvSpPr>
        <p:spPr>
          <a:xfrm>
            <a:off x="2427170" y="3074030"/>
            <a:ext cx="252911" cy="709939"/>
          </a:xfrm>
          <a:custGeom>
            <a:avLst/>
            <a:gdLst>
              <a:gd name="connsiteX0" fmla="*/ 186881 w 186880"/>
              <a:gd name="connsiteY0" fmla="*/ 246507 h 493013"/>
              <a:gd name="connsiteX1" fmla="*/ 93440 w 186880"/>
              <a:gd name="connsiteY1" fmla="*/ 493014 h 493013"/>
              <a:gd name="connsiteX2" fmla="*/ 0 w 186880"/>
              <a:gd name="connsiteY2" fmla="*/ 246507 h 493013"/>
              <a:gd name="connsiteX3" fmla="*/ 93440 w 186880"/>
              <a:gd name="connsiteY3" fmla="*/ 0 h 493013"/>
              <a:gd name="connsiteX4" fmla="*/ 186881 w 186880"/>
              <a:gd name="connsiteY4" fmla="*/ 246507 h 493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880" h="493013">
                <a:moveTo>
                  <a:pt x="186881" y="246507"/>
                </a:moveTo>
                <a:cubicBezTo>
                  <a:pt x="186881" y="382649"/>
                  <a:pt x="145046" y="493014"/>
                  <a:pt x="93440" y="493014"/>
                </a:cubicBezTo>
                <a:cubicBezTo>
                  <a:pt x="41835" y="493014"/>
                  <a:pt x="0" y="382649"/>
                  <a:pt x="0" y="246507"/>
                </a:cubicBezTo>
                <a:cubicBezTo>
                  <a:pt x="0" y="110365"/>
                  <a:pt x="41835" y="0"/>
                  <a:pt x="93440" y="0"/>
                </a:cubicBezTo>
                <a:cubicBezTo>
                  <a:pt x="145046" y="0"/>
                  <a:pt x="186881" y="110365"/>
                  <a:pt x="186881" y="246507"/>
                </a:cubicBezTo>
                <a:close/>
              </a:path>
            </a:pathLst>
          </a:custGeom>
          <a:solidFill>
            <a:srgbClr val="FFFFFF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6C3B53B-5317-4D40-8900-C704AEAAD435}"/>
              </a:ext>
            </a:extLst>
          </p:cNvPr>
          <p:cNvSpPr/>
          <p:nvPr/>
        </p:nvSpPr>
        <p:spPr>
          <a:xfrm>
            <a:off x="2553627" y="3394709"/>
            <a:ext cx="1507414" cy="68580"/>
          </a:xfrm>
          <a:custGeom>
            <a:avLst/>
            <a:gdLst>
              <a:gd name="connsiteX0" fmla="*/ 0 w 1113853"/>
              <a:gd name="connsiteY0" fmla="*/ 0 h 47625"/>
              <a:gd name="connsiteX1" fmla="*/ 1113854 w 1113853"/>
              <a:gd name="connsiteY1" fmla="*/ 0 h 47625"/>
              <a:gd name="connsiteX2" fmla="*/ 1113854 w 1113853"/>
              <a:gd name="connsiteY2" fmla="*/ 47625 h 47625"/>
              <a:gd name="connsiteX3" fmla="*/ 0 w 1113853"/>
              <a:gd name="connsiteY3" fmla="*/ 47625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13853" h="47625">
                <a:moveTo>
                  <a:pt x="0" y="0"/>
                </a:moveTo>
                <a:lnTo>
                  <a:pt x="1113854" y="0"/>
                </a:lnTo>
                <a:lnTo>
                  <a:pt x="1113854" y="47625"/>
                </a:lnTo>
                <a:lnTo>
                  <a:pt x="0" y="47625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5556826-71A7-4B58-A88C-75D37513DBB3}"/>
              </a:ext>
            </a:extLst>
          </p:cNvPr>
          <p:cNvSpPr/>
          <p:nvPr/>
        </p:nvSpPr>
        <p:spPr>
          <a:xfrm>
            <a:off x="2540091" y="3394709"/>
            <a:ext cx="25781" cy="68580"/>
          </a:xfrm>
          <a:custGeom>
            <a:avLst/>
            <a:gdLst>
              <a:gd name="connsiteX0" fmla="*/ 19050 w 19050"/>
              <a:gd name="connsiteY0" fmla="*/ 23813 h 47625"/>
              <a:gd name="connsiteX1" fmla="*/ 9525 w 19050"/>
              <a:gd name="connsiteY1" fmla="*/ 47625 h 47625"/>
              <a:gd name="connsiteX2" fmla="*/ 0 w 19050"/>
              <a:gd name="connsiteY2" fmla="*/ 23813 h 47625"/>
              <a:gd name="connsiteX3" fmla="*/ 9525 w 19050"/>
              <a:gd name="connsiteY3" fmla="*/ 0 h 47625"/>
              <a:gd name="connsiteX4" fmla="*/ 19050 w 19050"/>
              <a:gd name="connsiteY4" fmla="*/ 23813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050" h="47625">
                <a:moveTo>
                  <a:pt x="19050" y="23813"/>
                </a:moveTo>
                <a:cubicBezTo>
                  <a:pt x="19050" y="36957"/>
                  <a:pt x="14954" y="47625"/>
                  <a:pt x="9525" y="47625"/>
                </a:cubicBezTo>
                <a:cubicBezTo>
                  <a:pt x="4096" y="47625"/>
                  <a:pt x="0" y="36957"/>
                  <a:pt x="0" y="23813"/>
                </a:cubicBezTo>
                <a:cubicBezTo>
                  <a:pt x="0" y="10668"/>
                  <a:pt x="4000" y="0"/>
                  <a:pt x="9525" y="0"/>
                </a:cubicBezTo>
                <a:cubicBezTo>
                  <a:pt x="15050" y="0"/>
                  <a:pt x="19050" y="10668"/>
                  <a:pt x="19050" y="23813"/>
                </a:cubicBezTo>
                <a:close/>
              </a:path>
            </a:pathLst>
          </a:custGeom>
          <a:solidFill>
            <a:srgbClr val="2C698D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763B0E0-F0D0-482C-BE96-E31DA1504A73}"/>
              </a:ext>
            </a:extLst>
          </p:cNvPr>
          <p:cNvSpPr/>
          <p:nvPr/>
        </p:nvSpPr>
        <p:spPr>
          <a:xfrm>
            <a:off x="4048667" y="3394709"/>
            <a:ext cx="24491" cy="68580"/>
          </a:xfrm>
          <a:custGeom>
            <a:avLst/>
            <a:gdLst>
              <a:gd name="connsiteX0" fmla="*/ 18097 w 18097"/>
              <a:gd name="connsiteY0" fmla="*/ 23813 h 47625"/>
              <a:gd name="connsiteX1" fmla="*/ 9049 w 18097"/>
              <a:gd name="connsiteY1" fmla="*/ 47625 h 47625"/>
              <a:gd name="connsiteX2" fmla="*/ 0 w 18097"/>
              <a:gd name="connsiteY2" fmla="*/ 23813 h 47625"/>
              <a:gd name="connsiteX3" fmla="*/ 9049 w 18097"/>
              <a:gd name="connsiteY3" fmla="*/ 0 h 47625"/>
              <a:gd name="connsiteX4" fmla="*/ 18097 w 18097"/>
              <a:gd name="connsiteY4" fmla="*/ 23813 h 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097" h="47625">
                <a:moveTo>
                  <a:pt x="18097" y="23813"/>
                </a:moveTo>
                <a:cubicBezTo>
                  <a:pt x="18097" y="36964"/>
                  <a:pt x="14046" y="47625"/>
                  <a:pt x="9049" y="47625"/>
                </a:cubicBezTo>
                <a:cubicBezTo>
                  <a:pt x="4051" y="47625"/>
                  <a:pt x="0" y="36964"/>
                  <a:pt x="0" y="23813"/>
                </a:cubicBezTo>
                <a:cubicBezTo>
                  <a:pt x="0" y="10661"/>
                  <a:pt x="4051" y="0"/>
                  <a:pt x="9049" y="0"/>
                </a:cubicBezTo>
                <a:cubicBezTo>
                  <a:pt x="14046" y="0"/>
                  <a:pt x="18097" y="10661"/>
                  <a:pt x="18097" y="23813"/>
                </a:cubicBezTo>
                <a:close/>
              </a:path>
            </a:pathLst>
          </a:custGeom>
          <a:solidFill>
            <a:srgbClr val="2C698D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1FE34F8-BFF7-4711-B772-C0987524D0F1}"/>
              </a:ext>
            </a:extLst>
          </p:cNvPr>
          <p:cNvSpPr/>
          <p:nvPr/>
        </p:nvSpPr>
        <p:spPr>
          <a:xfrm>
            <a:off x="3648417" y="3196988"/>
            <a:ext cx="422785" cy="197721"/>
          </a:xfrm>
          <a:custGeom>
            <a:avLst/>
            <a:gdLst>
              <a:gd name="connsiteX0" fmla="*/ 0 w 312403"/>
              <a:gd name="connsiteY0" fmla="*/ 137306 h 137306"/>
              <a:gd name="connsiteX1" fmla="*/ 288227 w 312403"/>
              <a:gd name="connsiteY1" fmla="*/ 2813 h 137306"/>
              <a:gd name="connsiteX2" fmla="*/ 283274 w 312403"/>
              <a:gd name="connsiteY2" fmla="*/ 137306 h 137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403" h="137306">
                <a:moveTo>
                  <a:pt x="0" y="137306"/>
                </a:moveTo>
                <a:cubicBezTo>
                  <a:pt x="0" y="137306"/>
                  <a:pt x="194500" y="-22999"/>
                  <a:pt x="288227" y="2813"/>
                </a:cubicBezTo>
                <a:cubicBezTo>
                  <a:pt x="345377" y="18530"/>
                  <a:pt x="283274" y="137306"/>
                  <a:pt x="283274" y="137306"/>
                </a:cubicBezTo>
                <a:close/>
              </a:path>
            </a:pathLst>
          </a:custGeom>
          <a:solidFill>
            <a:schemeClr val="tx2">
              <a:lumMod val="95000"/>
              <a:lumOff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A753C9F3-287F-4559-B9F4-7683026ED5CB}"/>
              </a:ext>
            </a:extLst>
          </p:cNvPr>
          <p:cNvSpPr/>
          <p:nvPr/>
        </p:nvSpPr>
        <p:spPr>
          <a:xfrm>
            <a:off x="3648417" y="3463289"/>
            <a:ext cx="422914" cy="202877"/>
          </a:xfrm>
          <a:custGeom>
            <a:avLst/>
            <a:gdLst>
              <a:gd name="connsiteX0" fmla="*/ 0 w 312498"/>
              <a:gd name="connsiteY0" fmla="*/ 0 h 140887"/>
              <a:gd name="connsiteX1" fmla="*/ 288322 w 312498"/>
              <a:gd name="connsiteY1" fmla="*/ 138113 h 140887"/>
              <a:gd name="connsiteX2" fmla="*/ 283369 w 312498"/>
              <a:gd name="connsiteY2" fmla="*/ 476 h 140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498" h="140887">
                <a:moveTo>
                  <a:pt x="0" y="0"/>
                </a:moveTo>
                <a:cubicBezTo>
                  <a:pt x="0" y="0"/>
                  <a:pt x="194500" y="164021"/>
                  <a:pt x="288322" y="138113"/>
                </a:cubicBezTo>
                <a:cubicBezTo>
                  <a:pt x="345472" y="122015"/>
                  <a:pt x="283369" y="476"/>
                  <a:pt x="283369" y="476"/>
                </a:cubicBezTo>
                <a:close/>
              </a:path>
            </a:pathLst>
          </a:custGeom>
          <a:solidFill>
            <a:schemeClr val="tx2">
              <a:lumMod val="95000"/>
              <a:lumOff val="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E08F9C33-F652-4275-9037-45D275DCFC96}"/>
              </a:ext>
            </a:extLst>
          </p:cNvPr>
          <p:cNvSpPr/>
          <p:nvPr/>
        </p:nvSpPr>
        <p:spPr>
          <a:xfrm>
            <a:off x="3649577" y="3429000"/>
            <a:ext cx="422655" cy="174336"/>
          </a:xfrm>
          <a:custGeom>
            <a:avLst/>
            <a:gdLst>
              <a:gd name="connsiteX0" fmla="*/ 0 w 312307"/>
              <a:gd name="connsiteY0" fmla="*/ 0 h 121067"/>
              <a:gd name="connsiteX1" fmla="*/ 288131 w 312307"/>
              <a:gd name="connsiteY1" fmla="*/ 118586 h 121067"/>
              <a:gd name="connsiteX2" fmla="*/ 283178 w 312307"/>
              <a:gd name="connsiteY2" fmla="*/ 0 h 1210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12307" h="121067">
                <a:moveTo>
                  <a:pt x="0" y="0"/>
                </a:moveTo>
                <a:cubicBezTo>
                  <a:pt x="0" y="0"/>
                  <a:pt x="194405" y="141351"/>
                  <a:pt x="288131" y="118586"/>
                </a:cubicBezTo>
                <a:cubicBezTo>
                  <a:pt x="345281" y="104775"/>
                  <a:pt x="283178" y="0"/>
                  <a:pt x="283178" y="0"/>
                </a:cubicBezTo>
                <a:close/>
              </a:path>
            </a:pathLst>
          </a:custGeom>
          <a:solidFill>
            <a:schemeClr val="tx2">
              <a:lumMod val="75000"/>
              <a:lumOff val="25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1AFB1935-AAC0-4CC1-8E36-9A6BF0DA661D}"/>
              </a:ext>
            </a:extLst>
          </p:cNvPr>
          <p:cNvSpPr/>
          <p:nvPr/>
        </p:nvSpPr>
        <p:spPr>
          <a:xfrm>
            <a:off x="2595262" y="3415284"/>
            <a:ext cx="104025" cy="13716"/>
          </a:xfrm>
          <a:custGeom>
            <a:avLst/>
            <a:gdLst>
              <a:gd name="connsiteX0" fmla="*/ 0 w 76866"/>
              <a:gd name="connsiteY0" fmla="*/ 0 h 9525"/>
              <a:gd name="connsiteX1" fmla="*/ 76867 w 76866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76866" h="9525">
                <a:moveTo>
                  <a:pt x="0" y="0"/>
                </a:moveTo>
                <a:lnTo>
                  <a:pt x="76867" y="0"/>
                </a:lnTo>
              </a:path>
            </a:pathLst>
          </a:custGeom>
          <a:ln w="7144" cap="rnd">
            <a:solidFill>
              <a:srgbClr val="FFFFFF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35B5414-4354-445B-B9E7-C763800481B2}"/>
              </a:ext>
            </a:extLst>
          </p:cNvPr>
          <p:cNvSpPr/>
          <p:nvPr/>
        </p:nvSpPr>
        <p:spPr>
          <a:xfrm>
            <a:off x="2565486" y="3415284"/>
            <a:ext cx="7476" cy="13716"/>
          </a:xfrm>
          <a:custGeom>
            <a:avLst/>
            <a:gdLst>
              <a:gd name="connsiteX0" fmla="*/ 0 w 5524"/>
              <a:gd name="connsiteY0" fmla="*/ 0 h 9525"/>
              <a:gd name="connsiteX1" fmla="*/ 5525 w 5524"/>
              <a:gd name="connsiteY1" fmla="*/ 0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524" h="9525">
                <a:moveTo>
                  <a:pt x="0" y="0"/>
                </a:moveTo>
                <a:lnTo>
                  <a:pt x="5525" y="0"/>
                </a:lnTo>
              </a:path>
            </a:pathLst>
          </a:custGeom>
          <a:ln w="7144" cap="rnd">
            <a:solidFill>
              <a:srgbClr val="FFFFFF"/>
            </a:solidFill>
            <a:prstDash val="solid"/>
            <a:round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6F751C25-EFBE-46CA-8542-18D8ABF13A2F}"/>
              </a:ext>
            </a:extLst>
          </p:cNvPr>
          <p:cNvGrpSpPr/>
          <p:nvPr/>
        </p:nvGrpSpPr>
        <p:grpSpPr>
          <a:xfrm>
            <a:off x="4909964" y="1799655"/>
            <a:ext cx="6270519" cy="4274355"/>
            <a:chOff x="5087207" y="1576381"/>
            <a:chExt cx="6624397" cy="4515578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68251FB-F2CE-4321-96FB-D425445DCBC0}"/>
                </a:ext>
              </a:extLst>
            </p:cNvPr>
            <p:cNvGrpSpPr/>
            <p:nvPr/>
          </p:nvGrpSpPr>
          <p:grpSpPr>
            <a:xfrm flipH="1">
              <a:off x="5087207" y="1576381"/>
              <a:ext cx="3160743" cy="4515578"/>
              <a:chOff x="1036742" y="1527312"/>
              <a:chExt cx="3160743" cy="4515578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B1FB5FA2-63E0-478C-B381-97B4603BB359}"/>
                  </a:ext>
                </a:extLst>
              </p:cNvPr>
              <p:cNvGrpSpPr/>
              <p:nvPr/>
            </p:nvGrpSpPr>
            <p:grpSpPr>
              <a:xfrm>
                <a:off x="1036742" y="1527312"/>
                <a:ext cx="3160741" cy="2115082"/>
                <a:chOff x="-1051306" y="2212292"/>
                <a:chExt cx="2769766" cy="2115082"/>
              </a:xfrm>
            </p:grpSpPr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5ECEB88D-09E3-4036-ABF5-BF6245A8F92E}"/>
                    </a:ext>
                  </a:extLst>
                </p:cNvPr>
                <p:cNvSpPr/>
                <p:nvPr/>
              </p:nvSpPr>
              <p:spPr>
                <a:xfrm>
                  <a:off x="1625246" y="2212292"/>
                  <a:ext cx="93214" cy="2115081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40" name="Group 39">
                  <a:extLst>
                    <a:ext uri="{FF2B5EF4-FFF2-40B4-BE49-F238E27FC236}">
                      <a16:creationId xmlns:a16="http://schemas.microsoft.com/office/drawing/2014/main" id="{EFDEF87A-6728-4C05-AD2A-F20847036369}"/>
                    </a:ext>
                  </a:extLst>
                </p:cNvPr>
                <p:cNvGrpSpPr/>
                <p:nvPr/>
              </p:nvGrpSpPr>
              <p:grpSpPr>
                <a:xfrm>
                  <a:off x="-1051306" y="2302180"/>
                  <a:ext cx="2538728" cy="2025194"/>
                  <a:chOff x="4557932" y="5883150"/>
                  <a:chExt cx="3398529" cy="2025194"/>
                </a:xfrm>
              </p:grpSpPr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5210B77-EEDE-4001-B5DC-E93D87B9C7CE}"/>
                      </a:ext>
                    </a:extLst>
                  </p:cNvPr>
                  <p:cNvSpPr txBox="1"/>
                  <p:nvPr/>
                </p:nvSpPr>
                <p:spPr>
                  <a:xfrm>
                    <a:off x="4557932" y="6542731"/>
                    <a:ext cx="3397956" cy="136561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 cestini intelligenti consentono al team di gestione dei rifiuti di accedere ai dati sempre e ovunque, attraverso tecnologie in cloud e l’uso di smartphone o tablet.</a:t>
                    </a:r>
                    <a:endParaRPr lang="en-US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8A09D2B6-CBB0-4F16-BB21-83AFECC42078}"/>
                      </a:ext>
                    </a:extLst>
                  </p:cNvPr>
                  <p:cNvSpPr txBox="1"/>
                  <p:nvPr/>
                </p:nvSpPr>
                <p:spPr>
                  <a:xfrm>
                    <a:off x="4558505" y="5883150"/>
                    <a:ext cx="3397956" cy="52023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Immediatezza e trasparenza dei dati</a:t>
                    </a:r>
                    <a:endParaRPr lang="en-US" sz="1600" b="1" dirty="0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176F49C-A93A-4C51-9E78-A82F7583F9F7}"/>
                  </a:ext>
                </a:extLst>
              </p:cNvPr>
              <p:cNvGrpSpPr/>
              <p:nvPr/>
            </p:nvGrpSpPr>
            <p:grpSpPr>
              <a:xfrm>
                <a:off x="1037230" y="3959731"/>
                <a:ext cx="3160255" cy="2083159"/>
                <a:chOff x="-1050878" y="1397304"/>
                <a:chExt cx="2769340" cy="2083159"/>
              </a:xfrm>
            </p:grpSpPr>
            <p:sp>
              <p:nvSpPr>
                <p:cNvPr id="31" name="Rectangle: Rounded Corners 30">
                  <a:extLst>
                    <a:ext uri="{FF2B5EF4-FFF2-40B4-BE49-F238E27FC236}">
                      <a16:creationId xmlns:a16="http://schemas.microsoft.com/office/drawing/2014/main" id="{41C01745-CC78-4D3F-B00B-A18A044B6666}"/>
                    </a:ext>
                  </a:extLst>
                </p:cNvPr>
                <p:cNvSpPr/>
                <p:nvPr/>
              </p:nvSpPr>
              <p:spPr>
                <a:xfrm>
                  <a:off x="1625246" y="1397304"/>
                  <a:ext cx="93216" cy="2083159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32" name="Group 31">
                  <a:extLst>
                    <a:ext uri="{FF2B5EF4-FFF2-40B4-BE49-F238E27FC236}">
                      <a16:creationId xmlns:a16="http://schemas.microsoft.com/office/drawing/2014/main" id="{B3472796-DF5E-473F-9808-96C654EDD2C9}"/>
                    </a:ext>
                  </a:extLst>
                </p:cNvPr>
                <p:cNvGrpSpPr/>
                <p:nvPr/>
              </p:nvGrpSpPr>
              <p:grpSpPr>
                <a:xfrm>
                  <a:off x="-1050878" y="1428953"/>
                  <a:ext cx="2538300" cy="2038520"/>
                  <a:chOff x="4558505" y="5009923"/>
                  <a:chExt cx="3397956" cy="2038520"/>
                </a:xfrm>
              </p:grpSpPr>
              <p:sp>
                <p:nvSpPr>
                  <p:cNvPr id="33" name="TextBox 32">
                    <a:extLst>
                      <a:ext uri="{FF2B5EF4-FFF2-40B4-BE49-F238E27FC236}">
                        <a16:creationId xmlns:a16="http://schemas.microsoft.com/office/drawing/2014/main" id="{C0E0BD86-6E7A-4D7F-9246-FD2D26E4BBF7}"/>
                      </a:ext>
                    </a:extLst>
                  </p:cNvPr>
                  <p:cNvSpPr txBox="1"/>
                  <p:nvPr/>
                </p:nvSpPr>
                <p:spPr>
                  <a:xfrm>
                    <a:off x="4558505" y="5682829"/>
                    <a:ext cx="3397956" cy="136561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RFID (Radio Frequency </a:t>
                    </a:r>
                    <a:r>
                      <a:rPr lang="it-IT" sz="1400" dirty="0" err="1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Identification</a:t>
                    </a:r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) consente l’identificazione dell’utente che vuole buttare la spazzatura, così da permettere l’accesso al bidone solo agli utenti autorizzati </a:t>
                    </a:r>
                    <a:endParaRPr lang="en-US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  <p:sp>
                <p:nvSpPr>
                  <p:cNvPr id="34" name="TextBox 33">
                    <a:extLst>
                      <a:ext uri="{FF2B5EF4-FFF2-40B4-BE49-F238E27FC236}">
                        <a16:creationId xmlns:a16="http://schemas.microsoft.com/office/drawing/2014/main" id="{51009903-F89B-4B1E-89BA-5EACF022744A}"/>
                      </a:ext>
                    </a:extLst>
                  </p:cNvPr>
                  <p:cNvSpPr txBox="1"/>
                  <p:nvPr/>
                </p:nvSpPr>
                <p:spPr>
                  <a:xfrm>
                    <a:off x="4558505" y="5009923"/>
                    <a:ext cx="3397956" cy="52023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Identificazione degli utenti che buttano la spazzatura</a:t>
                    </a:r>
                    <a:endParaRPr lang="en-US" sz="1600" b="1" dirty="0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528462F8-5C12-4875-BC6C-8D5A2B4F0CE8}"/>
                </a:ext>
              </a:extLst>
            </p:cNvPr>
            <p:cNvGrpSpPr/>
            <p:nvPr/>
          </p:nvGrpSpPr>
          <p:grpSpPr>
            <a:xfrm flipH="1">
              <a:off x="8539769" y="1576381"/>
              <a:ext cx="3171835" cy="4502588"/>
              <a:chOff x="1025647" y="1527312"/>
              <a:chExt cx="3171835" cy="4502588"/>
            </a:xfrm>
          </p:grpSpPr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64CE15C1-C28E-454E-99BB-71B3C1447381}"/>
                  </a:ext>
                </a:extLst>
              </p:cNvPr>
              <p:cNvGrpSpPr/>
              <p:nvPr/>
            </p:nvGrpSpPr>
            <p:grpSpPr>
              <a:xfrm>
                <a:off x="1029164" y="1527312"/>
                <a:ext cx="3168318" cy="2273489"/>
                <a:chOff x="-1057946" y="2212292"/>
                <a:chExt cx="2776405" cy="2273489"/>
              </a:xfrm>
            </p:grpSpPr>
            <p:sp>
              <p:nvSpPr>
                <p:cNvPr id="55" name="Rectangle: Rounded Corners 54">
                  <a:extLst>
                    <a:ext uri="{FF2B5EF4-FFF2-40B4-BE49-F238E27FC236}">
                      <a16:creationId xmlns:a16="http://schemas.microsoft.com/office/drawing/2014/main" id="{B02D6BB4-798D-4008-B26B-C5FCB3AD5EEE}"/>
                    </a:ext>
                  </a:extLst>
                </p:cNvPr>
                <p:cNvSpPr/>
                <p:nvPr/>
              </p:nvSpPr>
              <p:spPr>
                <a:xfrm>
                  <a:off x="1625246" y="2212292"/>
                  <a:ext cx="93213" cy="2096298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/>
                </a:p>
              </p:txBody>
            </p:sp>
            <p:grpSp>
              <p:nvGrpSpPr>
                <p:cNvPr id="56" name="Group 55">
                  <a:extLst>
                    <a:ext uri="{FF2B5EF4-FFF2-40B4-BE49-F238E27FC236}">
                      <a16:creationId xmlns:a16="http://schemas.microsoft.com/office/drawing/2014/main" id="{2C666CBA-9850-4133-BECE-83227356F553}"/>
                    </a:ext>
                  </a:extLst>
                </p:cNvPr>
                <p:cNvGrpSpPr/>
                <p:nvPr/>
              </p:nvGrpSpPr>
              <p:grpSpPr>
                <a:xfrm>
                  <a:off x="-1057946" y="2302180"/>
                  <a:ext cx="2545368" cy="2183601"/>
                  <a:chOff x="4549043" y="5883150"/>
                  <a:chExt cx="3407418" cy="2183601"/>
                </a:xfrm>
              </p:grpSpPr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F299F6E2-4B0E-4D27-923D-B63CBFCBC89C}"/>
                      </a:ext>
                    </a:extLst>
                  </p:cNvPr>
                  <p:cNvSpPr txBox="1"/>
                  <p:nvPr/>
                </p:nvSpPr>
                <p:spPr>
                  <a:xfrm>
                    <a:off x="4549043" y="6701138"/>
                    <a:ext cx="3397956" cy="136561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Le aziende possono pianificare le rotte dei loro veicoli riducendo i tempi e la frequenza di svuotamento. Meno mezzi in movimento, meno consumi di energia e risorse. </a:t>
                    </a:r>
                    <a:endParaRPr lang="en-US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F66CD811-B30F-4E71-9006-76900CB50F42}"/>
                      </a:ext>
                    </a:extLst>
                  </p:cNvPr>
                  <p:cNvSpPr txBox="1"/>
                  <p:nvPr/>
                </p:nvSpPr>
                <p:spPr>
                  <a:xfrm>
                    <a:off x="4558505" y="5883150"/>
                    <a:ext cx="3397956" cy="780350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Riduce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l’inquinamento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ambientale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individuando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percorsi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più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convenienti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</a:p>
                </p:txBody>
              </p:sp>
            </p:grpSp>
          </p:grp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62E2AC11-C504-44C0-86BB-9C26FF2C7EB3}"/>
                  </a:ext>
                </a:extLst>
              </p:cNvPr>
              <p:cNvGrpSpPr/>
              <p:nvPr/>
            </p:nvGrpSpPr>
            <p:grpSpPr>
              <a:xfrm>
                <a:off x="1025647" y="3959730"/>
                <a:ext cx="3135797" cy="2070170"/>
                <a:chOff x="-1061028" y="3021006"/>
                <a:chExt cx="2747907" cy="2070170"/>
              </a:xfrm>
            </p:grpSpPr>
            <p:sp>
              <p:nvSpPr>
                <p:cNvPr id="51" name="Rectangle: Rounded Corners 50">
                  <a:extLst>
                    <a:ext uri="{FF2B5EF4-FFF2-40B4-BE49-F238E27FC236}">
                      <a16:creationId xmlns:a16="http://schemas.microsoft.com/office/drawing/2014/main" id="{CB355A63-ED6B-444E-97C9-034168089C95}"/>
                    </a:ext>
                  </a:extLst>
                </p:cNvPr>
                <p:cNvSpPr/>
                <p:nvPr/>
              </p:nvSpPr>
              <p:spPr>
                <a:xfrm>
                  <a:off x="1593667" y="3021006"/>
                  <a:ext cx="93212" cy="2070170"/>
                </a:xfrm>
                <a:prstGeom prst="roundRect">
                  <a:avLst>
                    <a:gd name="adj" fmla="val 50000"/>
                  </a:avLst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27CC868F-0E5A-40B1-9E8C-422EF1B4D616}"/>
                    </a:ext>
                  </a:extLst>
                </p:cNvPr>
                <p:cNvGrpSpPr/>
                <p:nvPr/>
              </p:nvGrpSpPr>
              <p:grpSpPr>
                <a:xfrm>
                  <a:off x="-1061028" y="3052656"/>
                  <a:ext cx="2541382" cy="1803699"/>
                  <a:chOff x="4544918" y="6633626"/>
                  <a:chExt cx="3402082" cy="1803699"/>
                </a:xfrm>
              </p:grpSpPr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B41CB939-CD4A-41A8-BC56-1BF4D157DE5C}"/>
                      </a:ext>
                    </a:extLst>
                  </p:cNvPr>
                  <p:cNvSpPr txBox="1"/>
                  <p:nvPr/>
                </p:nvSpPr>
                <p:spPr>
                  <a:xfrm>
                    <a:off x="4544918" y="7299314"/>
                    <a:ext cx="3397956" cy="113801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it-IT" sz="1400" u="sng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L’accesso</a:t>
                    </a:r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ai dati in tempo reale e le previsioni di </a:t>
                    </a:r>
                    <a:r>
                      <a:rPr lang="it-IT" sz="1400" dirty="0" err="1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riempiemento</a:t>
                    </a:r>
                    <a:r>
                      <a:rPr lang="it-IT" sz="1400" dirty="0">
                        <a:latin typeface="Open Sans Light" panose="020B0306030504020204" pitchFamily="34" charset="0"/>
                        <a:ea typeface="Open Sans Light" panose="020B0306030504020204" pitchFamily="34" charset="0"/>
                        <a:cs typeface="Open Sans Light" panose="020B0306030504020204" pitchFamily="34" charset="0"/>
                      </a:rPr>
                      <a:t> consentono di migliorare la gestione dei rifiuti aumentandone l’efficienza e l’efficacia</a:t>
                    </a:r>
                    <a:endParaRPr lang="en-US" sz="1400" dirty="0">
                      <a:latin typeface="Open Sans Light" panose="020B0306030504020204" pitchFamily="34" charset="0"/>
                      <a:ea typeface="Open Sans Light" panose="020B0306030504020204" pitchFamily="34" charset="0"/>
                      <a:cs typeface="Open Sans Light" panose="020B0306030504020204" pitchFamily="34" charset="0"/>
                    </a:endParaRPr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C4EF4205-D568-458A-BEA9-F58BD6B1859B}"/>
                      </a:ext>
                    </a:extLst>
                  </p:cNvPr>
                  <p:cNvSpPr txBox="1"/>
                  <p:nvPr/>
                </p:nvSpPr>
                <p:spPr>
                  <a:xfrm>
                    <a:off x="4549044" y="6633626"/>
                    <a:ext cx="3397956" cy="52023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lvl="0"/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Migliora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l’efficienza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dei</a:t>
                    </a:r>
                    <a:r>
                      <a:rPr lang="en-US" sz="1600" b="1" dirty="0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 </a:t>
                    </a:r>
                    <a:r>
                      <a:rPr lang="en-US" sz="1600" b="1" dirty="0" err="1"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rPr>
                      <a:t>processi</a:t>
                    </a:r>
                    <a:endParaRPr lang="en-US" sz="1600" b="1" dirty="0"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endParaRPr>
                  </a:p>
                </p:txBody>
              </p:sp>
            </p:grpSp>
          </p:grpSp>
        </p:grpSp>
      </p:grpSp>
      <p:sp>
        <p:nvSpPr>
          <p:cNvPr id="60" name="TextBox 59">
            <a:extLst>
              <a:ext uri="{FF2B5EF4-FFF2-40B4-BE49-F238E27FC236}">
                <a16:creationId xmlns:a16="http://schemas.microsoft.com/office/drawing/2014/main" id="{424545C6-207A-4937-B4FA-A8A43C0C78DC}"/>
              </a:ext>
            </a:extLst>
          </p:cNvPr>
          <p:cNvSpPr txBox="1"/>
          <p:nvPr/>
        </p:nvSpPr>
        <p:spPr>
          <a:xfrm>
            <a:off x="4833937" y="612519"/>
            <a:ext cx="601111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3200" b="1" i="0" dirty="0">
                <a:effectLst/>
                <a:latin typeface="Cabin"/>
              </a:rPr>
              <a:t>Smart bin: benefici nella gestione dei rifiuti intelligente</a:t>
            </a:r>
          </a:p>
          <a:p>
            <a:br>
              <a:rPr lang="it-IT" sz="3200" dirty="0"/>
            </a:br>
            <a:endParaRPr lang="en-US" sz="3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470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5DCB18D0-3E01-4A18-987A-B536C172BE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" b="15008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B3443E9-5AE2-410F-A9CA-5DF81D649082}"/>
              </a:ext>
            </a:extLst>
          </p:cNvPr>
          <p:cNvSpPr/>
          <p:nvPr/>
        </p:nvSpPr>
        <p:spPr>
          <a:xfrm>
            <a:off x="154382" y="152686"/>
            <a:ext cx="11880188" cy="6551346"/>
          </a:xfrm>
          <a:prstGeom prst="rect">
            <a:avLst/>
          </a:prstGeom>
          <a:solidFill>
            <a:schemeClr val="tx2">
              <a:lumMod val="95000"/>
              <a:lumOff val="5000"/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53FF6D0-8385-4DFC-9BBA-571920A5EA78}"/>
              </a:ext>
            </a:extLst>
          </p:cNvPr>
          <p:cNvSpPr txBox="1"/>
          <p:nvPr/>
        </p:nvSpPr>
        <p:spPr>
          <a:xfrm>
            <a:off x="154382" y="337750"/>
            <a:ext cx="1188018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400" dirty="0" err="1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Vantaggi</a:t>
            </a:r>
            <a:r>
              <a:rPr lang="en-US" sz="3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</a:t>
            </a:r>
            <a:r>
              <a:rPr lang="en-US" sz="3400" dirty="0" err="1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ambientali</a:t>
            </a:r>
            <a:r>
              <a:rPr lang="en-US" sz="3400" dirty="0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 e </a:t>
            </a:r>
            <a:r>
              <a:rPr lang="en-US" sz="3400" dirty="0" err="1">
                <a:solidFill>
                  <a:schemeClr val="bg1"/>
                </a:solidFill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sociali</a:t>
            </a:r>
            <a:endParaRPr lang="en-US" sz="3400" dirty="0">
              <a:solidFill>
                <a:schemeClr val="bg1"/>
              </a:solidFill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A8A2D2E-64D8-456D-BFAF-A53DCAA42EF4}"/>
              </a:ext>
            </a:extLst>
          </p:cNvPr>
          <p:cNvSpPr/>
          <p:nvPr/>
        </p:nvSpPr>
        <p:spPr>
          <a:xfrm>
            <a:off x="341194" y="152686"/>
            <a:ext cx="518615" cy="784746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A38D8F6C-7853-4B08-914E-FDB62A583779}"/>
              </a:ext>
            </a:extLst>
          </p:cNvPr>
          <p:cNvGrpSpPr/>
          <p:nvPr/>
        </p:nvGrpSpPr>
        <p:grpSpPr>
          <a:xfrm>
            <a:off x="2234906" y="1641929"/>
            <a:ext cx="7719139" cy="4573621"/>
            <a:chOff x="728226" y="1451429"/>
            <a:chExt cx="7719139" cy="4573621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AF7F363-C222-4CFE-B982-D42E22953DE7}"/>
                </a:ext>
              </a:extLst>
            </p:cNvPr>
            <p:cNvGrpSpPr/>
            <p:nvPr/>
          </p:nvGrpSpPr>
          <p:grpSpPr>
            <a:xfrm>
              <a:off x="728226" y="1451429"/>
              <a:ext cx="7719139" cy="4016337"/>
              <a:chOff x="728226" y="1451429"/>
              <a:chExt cx="7719139" cy="4016337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8E12A29D-45D6-4366-906C-745E0690FABD}"/>
                  </a:ext>
                </a:extLst>
              </p:cNvPr>
              <p:cNvGrpSpPr/>
              <p:nvPr/>
            </p:nvGrpSpPr>
            <p:grpSpPr>
              <a:xfrm>
                <a:off x="728226" y="1451429"/>
                <a:ext cx="2234181" cy="1716987"/>
                <a:chOff x="1408395" y="1451429"/>
                <a:chExt cx="2234181" cy="1716987"/>
              </a:xfrm>
            </p:grpSpPr>
            <p:sp>
              <p:nvSpPr>
                <p:cNvPr id="5" name="Oval 4">
                  <a:extLst>
                    <a:ext uri="{FF2B5EF4-FFF2-40B4-BE49-F238E27FC236}">
                      <a16:creationId xmlns:a16="http://schemas.microsoft.com/office/drawing/2014/main" id="{49392E2F-67AE-4B58-A0FF-B38852EF1D6F}"/>
                    </a:ext>
                  </a:extLst>
                </p:cNvPr>
                <p:cNvSpPr/>
                <p:nvPr/>
              </p:nvSpPr>
              <p:spPr>
                <a:xfrm>
                  <a:off x="2068285" y="1451429"/>
                  <a:ext cx="914400" cy="914400"/>
                </a:xfrm>
                <a:prstGeom prst="ellipse">
                  <a:avLst/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C75D3907-BEF8-4460-9C56-585626F16D73}"/>
                    </a:ext>
                  </a:extLst>
                </p:cNvPr>
                <p:cNvSpPr txBox="1"/>
                <p:nvPr/>
              </p:nvSpPr>
              <p:spPr>
                <a:xfrm>
                  <a:off x="1408395" y="2675973"/>
                  <a:ext cx="2234181" cy="49244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ctr"/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Controllo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puntuale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del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territorio</a:t>
                  </a:r>
                  <a:endPara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FD72C6D7-74E2-4154-9C5E-A8D80E5E7DB3}"/>
                  </a:ext>
                </a:extLst>
              </p:cNvPr>
              <p:cNvGrpSpPr/>
              <p:nvPr/>
            </p:nvGrpSpPr>
            <p:grpSpPr>
              <a:xfrm>
                <a:off x="3470705" y="1451429"/>
                <a:ext cx="2234181" cy="1963208"/>
                <a:chOff x="1408395" y="1451429"/>
                <a:chExt cx="2234181" cy="1963208"/>
              </a:xfrm>
            </p:grpSpPr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C09DACF2-E29C-4F65-8B4B-B3FC946BD6C0}"/>
                    </a:ext>
                  </a:extLst>
                </p:cNvPr>
                <p:cNvSpPr/>
                <p:nvPr/>
              </p:nvSpPr>
              <p:spPr>
                <a:xfrm>
                  <a:off x="2068285" y="1451429"/>
                  <a:ext cx="914400" cy="914400"/>
                </a:xfrm>
                <a:prstGeom prst="ellipse">
                  <a:avLst/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71B92AE2-55AF-46F1-90F8-0E3D4595FD36}"/>
                    </a:ext>
                  </a:extLst>
                </p:cNvPr>
                <p:cNvSpPr txBox="1"/>
                <p:nvPr/>
              </p:nvSpPr>
              <p:spPr>
                <a:xfrm>
                  <a:off x="1408395" y="2675973"/>
                  <a:ext cx="2234181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ctr"/>
                  <a:r>
                    <a:rPr lang="it-IT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Contenimento dei consumi e dell’usura dei mezzi</a:t>
                  </a:r>
                  <a:endPara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0CCF38FD-5B7D-4769-B441-F813617EE3A5}"/>
                  </a:ext>
                </a:extLst>
              </p:cNvPr>
              <p:cNvGrpSpPr/>
              <p:nvPr/>
            </p:nvGrpSpPr>
            <p:grpSpPr>
              <a:xfrm>
                <a:off x="6213184" y="1451429"/>
                <a:ext cx="2234181" cy="1963208"/>
                <a:chOff x="1408395" y="1451429"/>
                <a:chExt cx="2234181" cy="1963208"/>
              </a:xfrm>
            </p:grpSpPr>
            <p:sp>
              <p:nvSpPr>
                <p:cNvPr id="17" name="Oval 16">
                  <a:extLst>
                    <a:ext uri="{FF2B5EF4-FFF2-40B4-BE49-F238E27FC236}">
                      <a16:creationId xmlns:a16="http://schemas.microsoft.com/office/drawing/2014/main" id="{8A493F72-6E4B-4C8A-A3E8-F1C1ABA38EBF}"/>
                    </a:ext>
                  </a:extLst>
                </p:cNvPr>
                <p:cNvSpPr/>
                <p:nvPr/>
              </p:nvSpPr>
              <p:spPr>
                <a:xfrm>
                  <a:off x="2068285" y="1451429"/>
                  <a:ext cx="914400" cy="914400"/>
                </a:xfrm>
                <a:prstGeom prst="ellipse">
                  <a:avLst/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2BD19ABC-1FD3-463A-8ADC-6538FF7D8E6C}"/>
                    </a:ext>
                  </a:extLst>
                </p:cNvPr>
                <p:cNvSpPr txBox="1"/>
                <p:nvPr/>
              </p:nvSpPr>
              <p:spPr>
                <a:xfrm>
                  <a:off x="1408395" y="2675973"/>
                  <a:ext cx="2234181" cy="73866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ctr"/>
                  <a:r>
                    <a:rPr lang="it-IT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Minor spargimento di rifiuti nelle zone limitrofe ai cassonetti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</a:t>
                  </a:r>
                </a:p>
              </p:txBody>
            </p:sp>
          </p:grp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2D93E41-6572-470D-B4E4-9E8DC7376C36}"/>
                  </a:ext>
                </a:extLst>
              </p:cNvPr>
              <p:cNvSpPr txBox="1"/>
              <p:nvPr/>
            </p:nvSpPr>
            <p:spPr>
              <a:xfrm>
                <a:off x="3317925" y="5221545"/>
                <a:ext cx="2234181" cy="2462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lvl="0" algn="ctr"/>
                <a:r>
                  <a:rPr lang="en-US" sz="1600" b="1" dirty="0" err="1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Città</a:t>
                </a:r>
                <a:r>
                  <a: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600" b="1" dirty="0" err="1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più</a:t>
                </a:r>
                <a:r>
                  <a: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 </a:t>
                </a:r>
                <a:r>
                  <a:rPr lang="en-US" sz="1600" b="1" dirty="0" err="1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rPr>
                  <a:t>pulite</a:t>
                </a:r>
                <a:endParaRPr lang="en-US" sz="1600" b="1" dirty="0">
                  <a:solidFill>
                    <a:schemeClr val="bg1"/>
                  </a:solidFill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14AA722-DE1A-4040-A436-BB4044975C3D}"/>
                </a:ext>
              </a:extLst>
            </p:cNvPr>
            <p:cNvGrpSpPr/>
            <p:nvPr/>
          </p:nvGrpSpPr>
          <p:grpSpPr>
            <a:xfrm>
              <a:off x="728226" y="3815621"/>
              <a:ext cx="7719138" cy="2209429"/>
              <a:chOff x="728226" y="1451429"/>
              <a:chExt cx="7719138" cy="2209429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63095F2F-5720-45C6-A0BC-104D55F55EC3}"/>
                  </a:ext>
                </a:extLst>
              </p:cNvPr>
              <p:cNvGrpSpPr/>
              <p:nvPr/>
            </p:nvGrpSpPr>
            <p:grpSpPr>
              <a:xfrm>
                <a:off x="728226" y="1451429"/>
                <a:ext cx="2234181" cy="1716987"/>
                <a:chOff x="1408395" y="1451429"/>
                <a:chExt cx="2234181" cy="1716987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748F9A19-DE9A-4B6D-A08F-7EE712E1CDDA}"/>
                    </a:ext>
                  </a:extLst>
                </p:cNvPr>
                <p:cNvSpPr/>
                <p:nvPr/>
              </p:nvSpPr>
              <p:spPr>
                <a:xfrm>
                  <a:off x="2068285" y="1451429"/>
                  <a:ext cx="914400" cy="914400"/>
                </a:xfrm>
                <a:prstGeom prst="ellipse">
                  <a:avLst/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51DFD784-F421-4AF7-9A61-7F564F0A018D}"/>
                    </a:ext>
                  </a:extLst>
                </p:cNvPr>
                <p:cNvSpPr txBox="1"/>
                <p:nvPr/>
              </p:nvSpPr>
              <p:spPr>
                <a:xfrm>
                  <a:off x="1408395" y="2675973"/>
                  <a:ext cx="2234181" cy="49244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ctr"/>
                  <a:r>
                    <a:rPr lang="it-IT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Riduzione delle emissioni di CO2</a:t>
                  </a:r>
                  <a:endPara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3C81CA21-2B71-4C96-9FBB-7AEBDDE29234}"/>
                  </a:ext>
                </a:extLst>
              </p:cNvPr>
              <p:cNvSpPr/>
              <p:nvPr/>
            </p:nvSpPr>
            <p:spPr>
              <a:xfrm>
                <a:off x="4130595" y="1451429"/>
                <a:ext cx="914400" cy="914400"/>
              </a:xfrm>
              <a:prstGeom prst="ellipse">
                <a:avLst/>
              </a:prstGeom>
              <a:gradFill>
                <a:gsLst>
                  <a:gs pos="0">
                    <a:schemeClr val="accent3"/>
                  </a:gs>
                  <a:gs pos="100000">
                    <a:schemeClr val="accent5"/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403B684A-B7C0-40F4-B7EA-3DE207D69F56}"/>
                  </a:ext>
                </a:extLst>
              </p:cNvPr>
              <p:cNvGrpSpPr/>
              <p:nvPr/>
            </p:nvGrpSpPr>
            <p:grpSpPr>
              <a:xfrm>
                <a:off x="6213183" y="1451429"/>
                <a:ext cx="2234181" cy="2209429"/>
                <a:chOff x="1408394" y="1451429"/>
                <a:chExt cx="2234181" cy="2209429"/>
              </a:xfrm>
            </p:grpSpPr>
            <p:sp>
              <p:nvSpPr>
                <p:cNvPr id="36" name="Oval 35">
                  <a:extLst>
                    <a:ext uri="{FF2B5EF4-FFF2-40B4-BE49-F238E27FC236}">
                      <a16:creationId xmlns:a16="http://schemas.microsoft.com/office/drawing/2014/main" id="{DD764B8E-BBFE-4F97-9379-E4834C3B384E}"/>
                    </a:ext>
                  </a:extLst>
                </p:cNvPr>
                <p:cNvSpPr/>
                <p:nvPr/>
              </p:nvSpPr>
              <p:spPr>
                <a:xfrm>
                  <a:off x="2068285" y="1451429"/>
                  <a:ext cx="914400" cy="914400"/>
                </a:xfrm>
                <a:prstGeom prst="ellipse">
                  <a:avLst/>
                </a:prstGeom>
                <a:gradFill>
                  <a:gsLst>
                    <a:gs pos="0">
                      <a:schemeClr val="accent3"/>
                    </a:gs>
                    <a:gs pos="100000">
                      <a:schemeClr val="accent5"/>
                    </a:gs>
                  </a:gsLst>
                  <a:lin ang="54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EFD9D758-C106-4553-B7ED-A148A721825C}"/>
                    </a:ext>
                  </a:extLst>
                </p:cNvPr>
                <p:cNvSpPr txBox="1"/>
                <p:nvPr/>
              </p:nvSpPr>
              <p:spPr>
                <a:xfrm>
                  <a:off x="1408394" y="2675973"/>
                  <a:ext cx="2234181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lvl="0" algn="ctr"/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Pronto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intervento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in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caso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di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rovesciamento</a:t>
                  </a:r>
                  <a:r>
                    <a:rPr lang="en-US" sz="1600" b="1" dirty="0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 o </a:t>
                  </a:r>
                  <a:r>
                    <a:rPr lang="en-US" sz="1600" b="1" dirty="0" err="1">
                      <a:solidFill>
                        <a:schemeClr val="bg1"/>
                      </a:solidFill>
                      <a:latin typeface="Open Sans" panose="020B0606030504020204" pitchFamily="34" charset="0"/>
                      <a:ea typeface="Open Sans" panose="020B0606030504020204" pitchFamily="34" charset="0"/>
                      <a:cs typeface="Open Sans" panose="020B0606030504020204" pitchFamily="34" charset="0"/>
                    </a:rPr>
                    <a:t>incendio</a:t>
                  </a:r>
                  <a:endParaRPr lang="en-US" sz="1600" b="1" dirty="0">
                    <a:solidFill>
                      <a:schemeClr val="bg1"/>
                    </a:solidFill>
                    <a:latin typeface="Open Sans" panose="020B0606030504020204" pitchFamily="34" charset="0"/>
                    <a:ea typeface="Open Sans" panose="020B0606030504020204" pitchFamily="34" charset="0"/>
                    <a:cs typeface="Open Sans" panose="020B0606030504020204" pitchFamily="34" charset="0"/>
                  </a:endParaRPr>
                </a:p>
              </p:txBody>
            </p:sp>
          </p:grpSp>
        </p:grpSp>
      </p:grpSp>
      <p:pic>
        <p:nvPicPr>
          <p:cNvPr id="2052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A7728DDC-CFFA-780A-00DA-5D60323774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3097325" y="1784163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49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BDC67FE0-619C-6BFA-2FB4-D40EB8C7262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5839804" y="1782709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DF6AA0EE-0417-8FAE-E85F-B13B9E1036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8580990" y="1782709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4D3DAD56-E72D-1B9C-3EE2-227677CDD7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3097325" y="4148355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E29F3B2C-6E4D-AF42-7E25-9B351F6AF6A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5845015" y="4162956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Picture 4" descr="Icona Lineare Di Miglioramento Dalla Raccolta Del Profilo Degli ...">
            <a:extLst>
              <a:ext uri="{FF2B5EF4-FFF2-40B4-BE49-F238E27FC236}">
                <a16:creationId xmlns:a16="http://schemas.microsoft.com/office/drawing/2014/main" id="{848CEFEB-422F-0B9E-3DEA-E5494E9F20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09" t="15278" r="27402" b="31666"/>
          <a:stretch/>
        </p:blipFill>
        <p:spPr bwMode="auto">
          <a:xfrm>
            <a:off x="8584730" y="4149690"/>
            <a:ext cx="509342" cy="629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902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21">
            <a:extLst>
              <a:ext uri="{FF2B5EF4-FFF2-40B4-BE49-F238E27FC236}">
                <a16:creationId xmlns:a16="http://schemas.microsoft.com/office/drawing/2014/main" id="{78638E88-7887-9B3F-7CB2-DCAB33297166}"/>
              </a:ext>
            </a:extLst>
          </p:cNvPr>
          <p:cNvSpPr/>
          <p:nvPr/>
        </p:nvSpPr>
        <p:spPr>
          <a:xfrm>
            <a:off x="1103471" y="2608141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B7E173-F83F-4FFF-8A2A-611A90214159}"/>
              </a:ext>
            </a:extLst>
          </p:cNvPr>
          <p:cNvSpPr/>
          <p:nvPr/>
        </p:nvSpPr>
        <p:spPr>
          <a:xfrm>
            <a:off x="341194" y="0"/>
            <a:ext cx="518615" cy="784746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3A5D11-0B48-4D4A-AF45-9C6C6D367B57}"/>
              </a:ext>
            </a:extLst>
          </p:cNvPr>
          <p:cNvSpPr txBox="1"/>
          <p:nvPr/>
        </p:nvSpPr>
        <p:spPr>
          <a:xfrm>
            <a:off x="0" y="162040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Smart Bin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6430F02-07D4-4364-842A-909AB35BE2B5}"/>
              </a:ext>
            </a:extLst>
          </p:cNvPr>
          <p:cNvGrpSpPr/>
          <p:nvPr/>
        </p:nvGrpSpPr>
        <p:grpSpPr>
          <a:xfrm>
            <a:off x="2316096" y="1265904"/>
            <a:ext cx="2614478" cy="2911671"/>
            <a:chOff x="2329756" y="1749640"/>
            <a:chExt cx="2614478" cy="2911671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1022273-EA1D-463D-8FB9-954C67FC0FBE}"/>
                </a:ext>
              </a:extLst>
            </p:cNvPr>
            <p:cNvSpPr txBox="1"/>
            <p:nvPr/>
          </p:nvSpPr>
          <p:spPr>
            <a:xfrm>
              <a:off x="2381675" y="1749640"/>
              <a:ext cx="2562559" cy="11541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Alimentazione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solare</a:t>
              </a:r>
              <a:endPara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it-IT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Il bidone viene </a:t>
              </a:r>
              <a:r>
                <a:rPr lang="it-IT" sz="1400" u="sng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alimentato</a:t>
              </a:r>
              <a:r>
                <a:rPr lang="it-IT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con l’energia del sole, grazie a un piccolo ed efficiente pannello solare</a:t>
              </a:r>
              <a:endPara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7497F0E-1CBA-499E-AD86-4C572805E8A9}"/>
                </a:ext>
              </a:extLst>
            </p:cNvPr>
            <p:cNvSpPr txBox="1"/>
            <p:nvPr/>
          </p:nvSpPr>
          <p:spPr>
            <a:xfrm>
              <a:off x="2329756" y="3046576"/>
              <a:ext cx="2562559" cy="7232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Sensore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RFID</a:t>
              </a:r>
            </a:p>
            <a:p>
              <a:pPr lvl="0">
                <a:spcBef>
                  <a:spcPts val="600"/>
                </a:spcBef>
              </a:pP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RFID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permette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di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gestire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l’accesso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degli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utente al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bidone</a:t>
              </a:r>
              <a:endPara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A3BE04B-7341-442B-B8D4-BF8E58072DD4}"/>
                </a:ext>
              </a:extLst>
            </p:cNvPr>
            <p:cNvSpPr txBox="1"/>
            <p:nvPr/>
          </p:nvSpPr>
          <p:spPr>
            <a:xfrm>
              <a:off x="2329756" y="4230424"/>
              <a:ext cx="2562559" cy="43088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Rilevazione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del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livello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di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riempimento</a:t>
              </a:r>
              <a:endPara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</p:txBody>
        </p:sp>
      </p:grpSp>
      <p:sp>
        <p:nvSpPr>
          <p:cNvPr id="7" name="Oval 53">
            <a:extLst>
              <a:ext uri="{FF2B5EF4-FFF2-40B4-BE49-F238E27FC236}">
                <a16:creationId xmlns:a16="http://schemas.microsoft.com/office/drawing/2014/main" id="{BAE2B901-3791-0C25-555F-5B880E62FE52}"/>
              </a:ext>
            </a:extLst>
          </p:cNvPr>
          <p:cNvSpPr/>
          <p:nvPr/>
        </p:nvSpPr>
        <p:spPr>
          <a:xfrm>
            <a:off x="1273211" y="2579080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Oval 21">
            <a:extLst>
              <a:ext uri="{FF2B5EF4-FFF2-40B4-BE49-F238E27FC236}">
                <a16:creationId xmlns:a16="http://schemas.microsoft.com/office/drawing/2014/main" id="{EF8F2592-C34C-08E8-3C35-E4458C8FA6BF}"/>
              </a:ext>
            </a:extLst>
          </p:cNvPr>
          <p:cNvSpPr/>
          <p:nvPr/>
        </p:nvSpPr>
        <p:spPr>
          <a:xfrm>
            <a:off x="1103471" y="3730613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Oval 53">
            <a:extLst>
              <a:ext uri="{FF2B5EF4-FFF2-40B4-BE49-F238E27FC236}">
                <a16:creationId xmlns:a16="http://schemas.microsoft.com/office/drawing/2014/main" id="{52B01A5A-D981-0A0D-B46D-26104CE1DBDD}"/>
              </a:ext>
            </a:extLst>
          </p:cNvPr>
          <p:cNvSpPr/>
          <p:nvPr/>
        </p:nvSpPr>
        <p:spPr>
          <a:xfrm>
            <a:off x="1273211" y="3701552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21">
            <a:extLst>
              <a:ext uri="{FF2B5EF4-FFF2-40B4-BE49-F238E27FC236}">
                <a16:creationId xmlns:a16="http://schemas.microsoft.com/office/drawing/2014/main" id="{F29CF607-575B-5EA3-96A9-70E4AFFBD010}"/>
              </a:ext>
            </a:extLst>
          </p:cNvPr>
          <p:cNvSpPr/>
          <p:nvPr/>
        </p:nvSpPr>
        <p:spPr>
          <a:xfrm>
            <a:off x="1103471" y="1325436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7" name="Oval 53">
            <a:extLst>
              <a:ext uri="{FF2B5EF4-FFF2-40B4-BE49-F238E27FC236}">
                <a16:creationId xmlns:a16="http://schemas.microsoft.com/office/drawing/2014/main" id="{EBFE0C8D-6150-C417-8719-A78507FAD026}"/>
              </a:ext>
            </a:extLst>
          </p:cNvPr>
          <p:cNvSpPr/>
          <p:nvPr/>
        </p:nvSpPr>
        <p:spPr>
          <a:xfrm>
            <a:off x="1273211" y="1296375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Oval 21">
            <a:extLst>
              <a:ext uri="{FF2B5EF4-FFF2-40B4-BE49-F238E27FC236}">
                <a16:creationId xmlns:a16="http://schemas.microsoft.com/office/drawing/2014/main" id="{0C81C7F8-A367-EDE3-4312-7B571478DB59}"/>
              </a:ext>
            </a:extLst>
          </p:cNvPr>
          <p:cNvSpPr/>
          <p:nvPr/>
        </p:nvSpPr>
        <p:spPr>
          <a:xfrm>
            <a:off x="1103471" y="4832917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Oval 53">
            <a:extLst>
              <a:ext uri="{FF2B5EF4-FFF2-40B4-BE49-F238E27FC236}">
                <a16:creationId xmlns:a16="http://schemas.microsoft.com/office/drawing/2014/main" id="{F0DCD8BC-7EB1-2AED-0910-52103B319219}"/>
              </a:ext>
            </a:extLst>
          </p:cNvPr>
          <p:cNvSpPr/>
          <p:nvPr/>
        </p:nvSpPr>
        <p:spPr>
          <a:xfrm>
            <a:off x="1273211" y="4803856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extBox 56">
            <a:extLst>
              <a:ext uri="{FF2B5EF4-FFF2-40B4-BE49-F238E27FC236}">
                <a16:creationId xmlns:a16="http://schemas.microsoft.com/office/drawing/2014/main" id="{0EF8EDDC-0D5C-DC9B-AD3F-01BF125B7F4A}"/>
              </a:ext>
            </a:extLst>
          </p:cNvPr>
          <p:cNvSpPr txBox="1"/>
          <p:nvPr/>
        </p:nvSpPr>
        <p:spPr>
          <a:xfrm>
            <a:off x="2316096" y="4830466"/>
            <a:ext cx="2562559" cy="11541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Monitoraggio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del </a:t>
            </a:r>
            <a:r>
              <a:rPr lang="en-US" sz="1400" b="1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livello</a:t>
            </a: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di CO2</a:t>
            </a:r>
          </a:p>
          <a:p>
            <a:pPr lvl="0">
              <a:spcBef>
                <a:spcPts val="600"/>
              </a:spcBef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Un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livello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anomalo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di CO2, in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caso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di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incendio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viene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subito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segnalato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tramite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Telegram</a:t>
            </a:r>
          </a:p>
        </p:txBody>
      </p:sp>
      <p:sp>
        <p:nvSpPr>
          <p:cNvPr id="43" name="Oval 21">
            <a:extLst>
              <a:ext uri="{FF2B5EF4-FFF2-40B4-BE49-F238E27FC236}">
                <a16:creationId xmlns:a16="http://schemas.microsoft.com/office/drawing/2014/main" id="{5CEF41E8-52FC-AE33-4ECD-6FC46406E00A}"/>
              </a:ext>
            </a:extLst>
          </p:cNvPr>
          <p:cNvSpPr/>
          <p:nvPr/>
        </p:nvSpPr>
        <p:spPr>
          <a:xfrm>
            <a:off x="5604658" y="2638612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4" name="Group 10">
            <a:extLst>
              <a:ext uri="{FF2B5EF4-FFF2-40B4-BE49-F238E27FC236}">
                <a16:creationId xmlns:a16="http://schemas.microsoft.com/office/drawing/2014/main" id="{DE10DCA0-7B28-1091-72B2-D52A837A36A5}"/>
              </a:ext>
            </a:extLst>
          </p:cNvPr>
          <p:cNvGrpSpPr/>
          <p:nvPr/>
        </p:nvGrpSpPr>
        <p:grpSpPr>
          <a:xfrm>
            <a:off x="6817283" y="1296375"/>
            <a:ext cx="2614478" cy="2666542"/>
            <a:chOff x="2329756" y="1749640"/>
            <a:chExt cx="2614478" cy="2666542"/>
          </a:xfrm>
        </p:grpSpPr>
        <p:sp>
          <p:nvSpPr>
            <p:cNvPr id="45" name="TextBox 47">
              <a:extLst>
                <a:ext uri="{FF2B5EF4-FFF2-40B4-BE49-F238E27FC236}">
                  <a16:creationId xmlns:a16="http://schemas.microsoft.com/office/drawing/2014/main" id="{FDBCCC05-FE4A-A16D-00BE-C204B09805E0}"/>
                </a:ext>
              </a:extLst>
            </p:cNvPr>
            <p:cNvSpPr txBox="1"/>
            <p:nvPr/>
          </p:nvSpPr>
          <p:spPr>
            <a:xfrm>
              <a:off x="2381675" y="1749640"/>
              <a:ext cx="2562559" cy="11541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Monitoraggio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dell’inclinazione</a:t>
              </a:r>
              <a:endPara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>
                <a:spcBef>
                  <a:spcPts val="600"/>
                </a:spcBef>
              </a:pPr>
              <a:r>
                <a:rPr lang="it-IT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Inclinazione anomala del bidone viene subito segnalata tramite</a:t>
              </a:r>
              <a:endPara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  <p:sp>
          <p:nvSpPr>
            <p:cNvPr id="46" name="TextBox 50">
              <a:extLst>
                <a:ext uri="{FF2B5EF4-FFF2-40B4-BE49-F238E27FC236}">
                  <a16:creationId xmlns:a16="http://schemas.microsoft.com/office/drawing/2014/main" id="{C11A0148-35BF-9E1B-436A-96CE69B2768E}"/>
                </a:ext>
              </a:extLst>
            </p:cNvPr>
            <p:cNvSpPr txBox="1"/>
            <p:nvPr/>
          </p:nvSpPr>
          <p:spPr>
            <a:xfrm>
              <a:off x="2329756" y="3046576"/>
              <a:ext cx="2562559" cy="136960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Apertura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automatica</a:t>
              </a: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 del </a:t>
              </a:r>
              <a:r>
                <a:rPr lang="en-US" sz="1400" b="1" dirty="0" err="1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coperchio</a:t>
              </a:r>
              <a:endPara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endParaRPr>
            </a:p>
            <a:p>
              <a:pPr lvl="0">
                <a:spcBef>
                  <a:spcPts val="600"/>
                </a:spcBef>
              </a:pP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seguito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dell’autorizzazione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utente e se il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bidone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non è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manomesso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o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pieno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, il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coperchio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si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apre</a:t>
              </a: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 in </a:t>
              </a:r>
              <a:r>
                <a:rPr lang="en-US" sz="1400" dirty="0" err="1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automatico</a:t>
              </a:r>
              <a:endPara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endParaRPr>
            </a:p>
          </p:txBody>
        </p:sp>
      </p:grpSp>
      <p:sp>
        <p:nvSpPr>
          <p:cNvPr id="64" name="Oval 53">
            <a:extLst>
              <a:ext uri="{FF2B5EF4-FFF2-40B4-BE49-F238E27FC236}">
                <a16:creationId xmlns:a16="http://schemas.microsoft.com/office/drawing/2014/main" id="{3150F62B-3FD8-79CA-3CF4-959C00B45EE5}"/>
              </a:ext>
            </a:extLst>
          </p:cNvPr>
          <p:cNvSpPr/>
          <p:nvPr/>
        </p:nvSpPr>
        <p:spPr>
          <a:xfrm>
            <a:off x="5774398" y="2609551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7" name="Oval 21">
            <a:extLst>
              <a:ext uri="{FF2B5EF4-FFF2-40B4-BE49-F238E27FC236}">
                <a16:creationId xmlns:a16="http://schemas.microsoft.com/office/drawing/2014/main" id="{B8F14235-22EE-C6B6-F9A2-195FF100761E}"/>
              </a:ext>
            </a:extLst>
          </p:cNvPr>
          <p:cNvSpPr/>
          <p:nvPr/>
        </p:nvSpPr>
        <p:spPr>
          <a:xfrm>
            <a:off x="5604658" y="1355907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8" name="Oval 53">
            <a:extLst>
              <a:ext uri="{FF2B5EF4-FFF2-40B4-BE49-F238E27FC236}">
                <a16:creationId xmlns:a16="http://schemas.microsoft.com/office/drawing/2014/main" id="{82410AAD-79CA-6CAE-8019-220B2517A832}"/>
              </a:ext>
            </a:extLst>
          </p:cNvPr>
          <p:cNvSpPr/>
          <p:nvPr/>
        </p:nvSpPr>
        <p:spPr>
          <a:xfrm>
            <a:off x="5774398" y="1326846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9" name="Oval 21">
            <a:extLst>
              <a:ext uri="{FF2B5EF4-FFF2-40B4-BE49-F238E27FC236}">
                <a16:creationId xmlns:a16="http://schemas.microsoft.com/office/drawing/2014/main" id="{52F3CEB0-A087-4B16-0B97-FA7CF0BAA09B}"/>
              </a:ext>
            </a:extLst>
          </p:cNvPr>
          <p:cNvSpPr/>
          <p:nvPr/>
        </p:nvSpPr>
        <p:spPr>
          <a:xfrm>
            <a:off x="5604658" y="4351399"/>
            <a:ext cx="618335" cy="618335"/>
          </a:xfrm>
          <a:prstGeom prst="ellipse">
            <a:avLst/>
          </a:prstGeom>
          <a:gradFill>
            <a:gsLst>
              <a:gs pos="2500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0" name="Oval 53">
            <a:extLst>
              <a:ext uri="{FF2B5EF4-FFF2-40B4-BE49-F238E27FC236}">
                <a16:creationId xmlns:a16="http://schemas.microsoft.com/office/drawing/2014/main" id="{02BDDFE8-A894-8F4F-2E71-B70BB4952CEA}"/>
              </a:ext>
            </a:extLst>
          </p:cNvPr>
          <p:cNvSpPr/>
          <p:nvPr/>
        </p:nvSpPr>
        <p:spPr>
          <a:xfrm>
            <a:off x="5774398" y="4322338"/>
            <a:ext cx="420720" cy="420720"/>
          </a:xfrm>
          <a:prstGeom prst="ellipse">
            <a:avLst/>
          </a:prstGeom>
          <a:gradFill flip="none" rotWithShape="1">
            <a:gsLst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 w="28575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1" name="TextBox 56">
            <a:extLst>
              <a:ext uri="{FF2B5EF4-FFF2-40B4-BE49-F238E27FC236}">
                <a16:creationId xmlns:a16="http://schemas.microsoft.com/office/drawing/2014/main" id="{02A9D335-FF86-057D-6EC5-8D0CC058DEAF}"/>
              </a:ext>
            </a:extLst>
          </p:cNvPr>
          <p:cNvSpPr txBox="1"/>
          <p:nvPr/>
        </p:nvSpPr>
        <p:spPr>
          <a:xfrm>
            <a:off x="6817283" y="4348948"/>
            <a:ext cx="2562559" cy="223138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Display</a:t>
            </a:r>
          </a:p>
          <a:p>
            <a:pPr lvl="0">
              <a:spcBef>
                <a:spcPts val="600"/>
              </a:spcBef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Il display del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bidone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permette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di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visualizzarne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il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livello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di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riempimento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la temperature, il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livello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della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batteria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.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Inoltre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,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nel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caso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in cui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sia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pieno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visualizza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l’indirizzo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del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vicjno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con un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bidone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della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stessa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tipologia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in cui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l’utente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può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gettare</a:t>
            </a: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 la </a:t>
            </a:r>
            <a:r>
              <a:rPr lang="en-US" sz="1400" dirty="0" err="1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spazzatura</a:t>
            </a:r>
            <a:endParaRPr lang="en-US" sz="1400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5247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9937853A-898D-4E53-99B0-039B748FD0AD}"/>
              </a:ext>
            </a:extLst>
          </p:cNvPr>
          <p:cNvSpPr/>
          <p:nvPr/>
        </p:nvSpPr>
        <p:spPr>
          <a:xfrm>
            <a:off x="0" y="3705367"/>
            <a:ext cx="3029803" cy="3152633"/>
          </a:xfrm>
          <a:prstGeom prst="rect">
            <a:avLst/>
          </a:pr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8736F5D-700B-4EDB-AE5C-2AFCB391CC28}"/>
              </a:ext>
            </a:extLst>
          </p:cNvPr>
          <p:cNvSpPr/>
          <p:nvPr/>
        </p:nvSpPr>
        <p:spPr>
          <a:xfrm>
            <a:off x="2183642" y="1576316"/>
            <a:ext cx="4189861" cy="402609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F71392A-AB0F-498B-BDAE-2D3E2230C3DF}"/>
              </a:ext>
            </a:extLst>
          </p:cNvPr>
          <p:cNvSpPr/>
          <p:nvPr/>
        </p:nvSpPr>
        <p:spPr>
          <a:xfrm>
            <a:off x="341194" y="0"/>
            <a:ext cx="518615" cy="784746"/>
          </a:xfrm>
          <a:prstGeom prst="rect">
            <a:avLst/>
          </a:prstGeom>
          <a:gradFill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tx1">
                  <a:lumMod val="85000"/>
                  <a:lumOff val="1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ED80FE-E367-4932-8203-4A22EC3F2DAD}"/>
              </a:ext>
            </a:extLst>
          </p:cNvPr>
          <p:cNvSpPr txBox="1"/>
          <p:nvPr/>
        </p:nvSpPr>
        <p:spPr>
          <a:xfrm>
            <a:off x="0" y="199971"/>
            <a:ext cx="12192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err="1">
                <a:latin typeface="Open Sans SemiBold" panose="020B0706030804020204" pitchFamily="34" charset="0"/>
                <a:ea typeface="Open Sans SemiBold" panose="020B0706030804020204" pitchFamily="34" charset="0"/>
                <a:cs typeface="Open Sans SemiBold" panose="020B0706030804020204" pitchFamily="34" charset="0"/>
              </a:rPr>
              <a:t>Servizi</a:t>
            </a:r>
            <a:endParaRPr lang="en-US" sz="3200" dirty="0">
              <a:latin typeface="Open Sans SemiBold" panose="020B0706030804020204" pitchFamily="34" charset="0"/>
              <a:ea typeface="Open Sans SemiBold" panose="020B0706030804020204" pitchFamily="34" charset="0"/>
              <a:cs typeface="Open Sans SemiBold" panose="020B0706030804020204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340C0DB-F663-41A3-9346-9778686BB9C7}"/>
              </a:ext>
            </a:extLst>
          </p:cNvPr>
          <p:cNvSpPr/>
          <p:nvPr/>
        </p:nvSpPr>
        <p:spPr>
          <a:xfrm>
            <a:off x="2461145" y="1842973"/>
            <a:ext cx="3634854" cy="3492776"/>
          </a:xfrm>
          <a:prstGeom prst="rect">
            <a:avLst/>
          </a:prstGeom>
          <a:blipFill>
            <a:blip r:embed="rId2"/>
            <a:stretch>
              <a:fillRect l="-17000" t="-5000" r="-16000" b="-4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D724AB1-D843-4FEC-8DBC-5D70C584B114}"/>
              </a:ext>
            </a:extLst>
          </p:cNvPr>
          <p:cNvGrpSpPr/>
          <p:nvPr/>
        </p:nvGrpSpPr>
        <p:grpSpPr>
          <a:xfrm>
            <a:off x="6933063" y="3149221"/>
            <a:ext cx="3575713" cy="880281"/>
            <a:chOff x="6933063" y="1576316"/>
            <a:chExt cx="3575713" cy="880281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29973A0-F051-4E4D-A78B-FCDBF6597E9E}"/>
                </a:ext>
              </a:extLst>
            </p:cNvPr>
            <p:cNvSpPr/>
            <p:nvPr/>
          </p:nvSpPr>
          <p:spPr>
            <a:xfrm>
              <a:off x="6933063" y="1576316"/>
              <a:ext cx="914400" cy="880281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6F7A0F-0861-49F0-A00A-F95542C82686}"/>
                </a:ext>
              </a:extLst>
            </p:cNvPr>
            <p:cNvSpPr txBox="1"/>
            <p:nvPr/>
          </p:nvSpPr>
          <p:spPr>
            <a:xfrm>
              <a:off x="8082695" y="1654819"/>
              <a:ext cx="2426081" cy="7232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Caption 2</a:t>
              </a:r>
            </a:p>
            <a:p>
              <a:pPr lvl="0">
                <a:spcBef>
                  <a:spcPts val="600"/>
                </a:spcBef>
              </a:pP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This slide is an editable slide with all your needs.  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4E5D2393-6AA5-4F72-8F5A-EBF78ED2AC5B}"/>
              </a:ext>
            </a:extLst>
          </p:cNvPr>
          <p:cNvGrpSpPr/>
          <p:nvPr/>
        </p:nvGrpSpPr>
        <p:grpSpPr>
          <a:xfrm>
            <a:off x="6933063" y="4722125"/>
            <a:ext cx="3575713" cy="880281"/>
            <a:chOff x="6933063" y="1576316"/>
            <a:chExt cx="3575713" cy="880281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42E464B-4E7F-490A-BB12-98DAB617231F}"/>
                </a:ext>
              </a:extLst>
            </p:cNvPr>
            <p:cNvSpPr/>
            <p:nvPr/>
          </p:nvSpPr>
          <p:spPr>
            <a:xfrm>
              <a:off x="6933063" y="1576316"/>
              <a:ext cx="914400" cy="880281"/>
            </a:xfrm>
            <a:prstGeom prst="rect">
              <a:avLst/>
            </a:prstGeom>
            <a:gradFill>
              <a:gsLst>
                <a:gs pos="0">
                  <a:schemeClr val="accent3"/>
                </a:gs>
                <a:gs pos="100000">
                  <a:schemeClr val="accent5"/>
                </a:gs>
              </a:gsLst>
              <a:lin ang="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AEB5703-4FC4-487A-A716-6065799EFEC6}"/>
                </a:ext>
              </a:extLst>
            </p:cNvPr>
            <p:cNvSpPr txBox="1"/>
            <p:nvPr/>
          </p:nvSpPr>
          <p:spPr>
            <a:xfrm>
              <a:off x="8082695" y="1654819"/>
              <a:ext cx="2426081" cy="72327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spcBef>
                  <a:spcPts val="600"/>
                </a:spcBef>
              </a:pPr>
              <a:r>
                <a:rPr lang="en-US" sz="1400" b="1" dirty="0">
                  <a:latin typeface="Open Sans" panose="020B0606030504020204" pitchFamily="34" charset="0"/>
                  <a:ea typeface="Open Sans" panose="020B0606030504020204" pitchFamily="34" charset="0"/>
                  <a:cs typeface="Open Sans" panose="020B0606030504020204" pitchFamily="34" charset="0"/>
                </a:rPr>
                <a:t>Caption 3</a:t>
              </a:r>
            </a:p>
            <a:p>
              <a:pPr lvl="0">
                <a:spcBef>
                  <a:spcPts val="600"/>
                </a:spcBef>
              </a:pPr>
              <a:r>
                <a:rPr lang="en-US" sz="1400" dirty="0">
                  <a:latin typeface="Open Sans Light" panose="020B0306030504020204" pitchFamily="34" charset="0"/>
                  <a:ea typeface="Open Sans Light" panose="020B0306030504020204" pitchFamily="34" charset="0"/>
                  <a:cs typeface="Open Sans Light" panose="020B0306030504020204" pitchFamily="34" charset="0"/>
                </a:rPr>
                <a:t>This slide is an editable slide with all your needs.  </a:t>
              </a:r>
            </a:p>
          </p:txBody>
        </p:sp>
      </p:grpSp>
      <p:sp>
        <p:nvSpPr>
          <p:cNvPr id="46" name="Rectangle 45">
            <a:extLst>
              <a:ext uri="{FF2B5EF4-FFF2-40B4-BE49-F238E27FC236}">
                <a16:creationId xmlns:a16="http://schemas.microsoft.com/office/drawing/2014/main" id="{74A5018C-88AD-428F-BB4B-2D0E550D1C80}"/>
              </a:ext>
            </a:extLst>
          </p:cNvPr>
          <p:cNvSpPr/>
          <p:nvPr/>
        </p:nvSpPr>
        <p:spPr>
          <a:xfrm>
            <a:off x="6933063" y="1576316"/>
            <a:ext cx="914400" cy="880281"/>
          </a:xfrm>
          <a:prstGeom prst="rect">
            <a:avLst/>
          </a:prstGeom>
          <a:gradFill>
            <a:gsLst>
              <a:gs pos="0">
                <a:schemeClr val="accent3"/>
              </a:gs>
              <a:gs pos="100000">
                <a:schemeClr val="accent5"/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726499F-9769-44A7-9B93-932B9CF4E0A7}"/>
              </a:ext>
            </a:extLst>
          </p:cNvPr>
          <p:cNvSpPr txBox="1"/>
          <p:nvPr/>
        </p:nvSpPr>
        <p:spPr>
          <a:xfrm>
            <a:off x="8082695" y="1654819"/>
            <a:ext cx="2426081" cy="72327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400" b="1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Caption 1</a:t>
            </a:r>
          </a:p>
          <a:p>
            <a:pPr lvl="0">
              <a:spcBef>
                <a:spcPts val="600"/>
              </a:spcBef>
            </a:pPr>
            <a:r>
              <a:rPr lang="en-US" sz="14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This slide is an editable slide with all your needs.  </a:t>
            </a:r>
          </a:p>
        </p:txBody>
      </p:sp>
      <p:sp>
        <p:nvSpPr>
          <p:cNvPr id="50" name="Shape 3681">
            <a:extLst>
              <a:ext uri="{FF2B5EF4-FFF2-40B4-BE49-F238E27FC236}">
                <a16:creationId xmlns:a16="http://schemas.microsoft.com/office/drawing/2014/main" id="{1CA23D69-224A-436B-9667-978B628C2CF2}"/>
              </a:ext>
            </a:extLst>
          </p:cNvPr>
          <p:cNvSpPr/>
          <p:nvPr/>
        </p:nvSpPr>
        <p:spPr>
          <a:xfrm>
            <a:off x="7157404" y="4982025"/>
            <a:ext cx="465719" cy="381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5"/>
                  <a:pt x="879" y="4800"/>
                  <a:pt x="1964" y="4800"/>
                </a:cubicBezTo>
                <a:cubicBezTo>
                  <a:pt x="3048" y="4800"/>
                  <a:pt x="3927" y="3725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3048" y="13200"/>
                  <a:pt x="3927" y="12125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5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5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5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5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cubicBezTo>
                  <a:pt x="3048" y="21600"/>
                  <a:pt x="3927" y="20525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2" name="Shape 3681">
            <a:extLst>
              <a:ext uri="{FF2B5EF4-FFF2-40B4-BE49-F238E27FC236}">
                <a16:creationId xmlns:a16="http://schemas.microsoft.com/office/drawing/2014/main" id="{C0F585B3-CB87-788E-D6B1-A160CF33EF7F}"/>
              </a:ext>
            </a:extLst>
          </p:cNvPr>
          <p:cNvSpPr/>
          <p:nvPr/>
        </p:nvSpPr>
        <p:spPr>
          <a:xfrm>
            <a:off x="7157403" y="3419967"/>
            <a:ext cx="465719" cy="381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5"/>
                  <a:pt x="879" y="4800"/>
                  <a:pt x="1964" y="4800"/>
                </a:cubicBezTo>
                <a:cubicBezTo>
                  <a:pt x="3048" y="4800"/>
                  <a:pt x="3927" y="3725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3048" y="13200"/>
                  <a:pt x="3927" y="12125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5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5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5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5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cubicBezTo>
                  <a:pt x="3048" y="21600"/>
                  <a:pt x="3927" y="20525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  <p:sp>
        <p:nvSpPr>
          <p:cNvPr id="3" name="Shape 3681">
            <a:extLst>
              <a:ext uri="{FF2B5EF4-FFF2-40B4-BE49-F238E27FC236}">
                <a16:creationId xmlns:a16="http://schemas.microsoft.com/office/drawing/2014/main" id="{1DB460BA-DF5F-5F75-9128-C717D018BDAD}"/>
              </a:ext>
            </a:extLst>
          </p:cNvPr>
          <p:cNvSpPr/>
          <p:nvPr/>
        </p:nvSpPr>
        <p:spPr>
          <a:xfrm>
            <a:off x="7157402" y="1815714"/>
            <a:ext cx="465719" cy="3810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964" y="3600"/>
                </a:moveTo>
                <a:cubicBezTo>
                  <a:pt x="1422" y="3600"/>
                  <a:pt x="982" y="3063"/>
                  <a:pt x="982" y="2400"/>
                </a:cubicBezTo>
                <a:cubicBezTo>
                  <a:pt x="982" y="1738"/>
                  <a:pt x="1422" y="1200"/>
                  <a:pt x="1964" y="1200"/>
                </a:cubicBezTo>
                <a:cubicBezTo>
                  <a:pt x="2506" y="1200"/>
                  <a:pt x="2945" y="1738"/>
                  <a:pt x="2945" y="2400"/>
                </a:cubicBezTo>
                <a:cubicBezTo>
                  <a:pt x="2945" y="3063"/>
                  <a:pt x="2506" y="3600"/>
                  <a:pt x="1964" y="3600"/>
                </a:cubicBezTo>
                <a:moveTo>
                  <a:pt x="1964" y="0"/>
                </a:moveTo>
                <a:cubicBezTo>
                  <a:pt x="879" y="0"/>
                  <a:pt x="0" y="1075"/>
                  <a:pt x="0" y="2400"/>
                </a:cubicBezTo>
                <a:cubicBezTo>
                  <a:pt x="0" y="3725"/>
                  <a:pt x="879" y="4800"/>
                  <a:pt x="1964" y="4800"/>
                </a:cubicBezTo>
                <a:cubicBezTo>
                  <a:pt x="3048" y="4800"/>
                  <a:pt x="3927" y="3725"/>
                  <a:pt x="3927" y="2400"/>
                </a:cubicBezTo>
                <a:cubicBezTo>
                  <a:pt x="3927" y="1075"/>
                  <a:pt x="3048" y="0"/>
                  <a:pt x="1964" y="0"/>
                </a:cubicBezTo>
                <a:moveTo>
                  <a:pt x="1964" y="12000"/>
                </a:moveTo>
                <a:cubicBezTo>
                  <a:pt x="1422" y="12000"/>
                  <a:pt x="982" y="11463"/>
                  <a:pt x="982" y="10800"/>
                </a:cubicBezTo>
                <a:cubicBezTo>
                  <a:pt x="982" y="10138"/>
                  <a:pt x="1422" y="9600"/>
                  <a:pt x="1964" y="9600"/>
                </a:cubicBezTo>
                <a:cubicBezTo>
                  <a:pt x="2506" y="9600"/>
                  <a:pt x="2945" y="10138"/>
                  <a:pt x="2945" y="10800"/>
                </a:cubicBezTo>
                <a:cubicBezTo>
                  <a:pt x="2945" y="11463"/>
                  <a:pt x="2506" y="12000"/>
                  <a:pt x="1964" y="12000"/>
                </a:cubicBezTo>
                <a:moveTo>
                  <a:pt x="1964" y="8401"/>
                </a:moveTo>
                <a:cubicBezTo>
                  <a:pt x="879" y="8401"/>
                  <a:pt x="0" y="9475"/>
                  <a:pt x="0" y="10800"/>
                </a:cubicBezTo>
                <a:cubicBezTo>
                  <a:pt x="0" y="12125"/>
                  <a:pt x="879" y="13200"/>
                  <a:pt x="1964" y="13200"/>
                </a:cubicBezTo>
                <a:cubicBezTo>
                  <a:pt x="3048" y="13200"/>
                  <a:pt x="3927" y="12125"/>
                  <a:pt x="3927" y="10800"/>
                </a:cubicBezTo>
                <a:cubicBezTo>
                  <a:pt x="3927" y="9475"/>
                  <a:pt x="3048" y="8401"/>
                  <a:pt x="1964" y="8401"/>
                </a:cubicBezTo>
                <a:moveTo>
                  <a:pt x="19636" y="12000"/>
                </a:moveTo>
                <a:lnTo>
                  <a:pt x="7855" y="12000"/>
                </a:lnTo>
                <a:cubicBezTo>
                  <a:pt x="7313" y="12000"/>
                  <a:pt x="6873" y="11463"/>
                  <a:pt x="6873" y="10801"/>
                </a:cubicBezTo>
                <a:cubicBezTo>
                  <a:pt x="6873" y="10138"/>
                  <a:pt x="7313" y="9600"/>
                  <a:pt x="7855" y="9600"/>
                </a:cubicBezTo>
                <a:lnTo>
                  <a:pt x="19636" y="9600"/>
                </a:lnTo>
                <a:cubicBezTo>
                  <a:pt x="20178" y="9600"/>
                  <a:pt x="20618" y="10138"/>
                  <a:pt x="20618" y="10801"/>
                </a:cubicBezTo>
                <a:cubicBezTo>
                  <a:pt x="20618" y="11463"/>
                  <a:pt x="20178" y="12000"/>
                  <a:pt x="19636" y="12000"/>
                </a:cubicBezTo>
                <a:moveTo>
                  <a:pt x="19636" y="8401"/>
                </a:moveTo>
                <a:lnTo>
                  <a:pt x="7855" y="8401"/>
                </a:lnTo>
                <a:cubicBezTo>
                  <a:pt x="6770" y="8401"/>
                  <a:pt x="5891" y="9475"/>
                  <a:pt x="5891" y="10801"/>
                </a:cubicBezTo>
                <a:cubicBezTo>
                  <a:pt x="5891" y="12125"/>
                  <a:pt x="6770" y="13200"/>
                  <a:pt x="7855" y="13200"/>
                </a:cubicBezTo>
                <a:lnTo>
                  <a:pt x="19636" y="13200"/>
                </a:lnTo>
                <a:cubicBezTo>
                  <a:pt x="20721" y="13200"/>
                  <a:pt x="21600" y="12125"/>
                  <a:pt x="21600" y="10801"/>
                </a:cubicBezTo>
                <a:cubicBezTo>
                  <a:pt x="21600" y="9475"/>
                  <a:pt x="20721" y="8401"/>
                  <a:pt x="19636" y="8401"/>
                </a:cubicBezTo>
                <a:moveTo>
                  <a:pt x="19636" y="20400"/>
                </a:moveTo>
                <a:lnTo>
                  <a:pt x="7855" y="20400"/>
                </a:lnTo>
                <a:cubicBezTo>
                  <a:pt x="7313" y="20400"/>
                  <a:pt x="6873" y="19862"/>
                  <a:pt x="6873" y="19200"/>
                </a:cubicBezTo>
                <a:cubicBezTo>
                  <a:pt x="6873" y="18538"/>
                  <a:pt x="7313" y="18000"/>
                  <a:pt x="7855" y="18000"/>
                </a:cubicBezTo>
                <a:lnTo>
                  <a:pt x="19636" y="18000"/>
                </a:lnTo>
                <a:cubicBezTo>
                  <a:pt x="20178" y="18000"/>
                  <a:pt x="20618" y="18538"/>
                  <a:pt x="20618" y="19200"/>
                </a:cubicBezTo>
                <a:cubicBezTo>
                  <a:pt x="20618" y="19862"/>
                  <a:pt x="20178" y="20400"/>
                  <a:pt x="19636" y="20400"/>
                </a:cubicBezTo>
                <a:moveTo>
                  <a:pt x="19636" y="16800"/>
                </a:moveTo>
                <a:lnTo>
                  <a:pt x="7855" y="16800"/>
                </a:lnTo>
                <a:cubicBezTo>
                  <a:pt x="6770" y="16800"/>
                  <a:pt x="5891" y="17875"/>
                  <a:pt x="5891" y="19200"/>
                </a:cubicBezTo>
                <a:cubicBezTo>
                  <a:pt x="5891" y="20525"/>
                  <a:pt x="6770" y="21600"/>
                  <a:pt x="7855" y="21600"/>
                </a:cubicBezTo>
                <a:lnTo>
                  <a:pt x="19636" y="21600"/>
                </a:lnTo>
                <a:cubicBezTo>
                  <a:pt x="20721" y="21600"/>
                  <a:pt x="21600" y="20525"/>
                  <a:pt x="21600" y="19200"/>
                </a:cubicBezTo>
                <a:cubicBezTo>
                  <a:pt x="21600" y="17875"/>
                  <a:pt x="20721" y="16800"/>
                  <a:pt x="19636" y="16800"/>
                </a:cubicBezTo>
                <a:moveTo>
                  <a:pt x="7855" y="1201"/>
                </a:moveTo>
                <a:lnTo>
                  <a:pt x="19636" y="1201"/>
                </a:lnTo>
                <a:cubicBezTo>
                  <a:pt x="20178" y="1201"/>
                  <a:pt x="20618" y="1738"/>
                  <a:pt x="20618" y="2400"/>
                </a:cubicBezTo>
                <a:cubicBezTo>
                  <a:pt x="20618" y="3063"/>
                  <a:pt x="20178" y="3600"/>
                  <a:pt x="19636" y="3600"/>
                </a:cubicBezTo>
                <a:lnTo>
                  <a:pt x="7855" y="3600"/>
                </a:lnTo>
                <a:cubicBezTo>
                  <a:pt x="7313" y="3600"/>
                  <a:pt x="6873" y="3063"/>
                  <a:pt x="6873" y="2400"/>
                </a:cubicBezTo>
                <a:cubicBezTo>
                  <a:pt x="6873" y="1738"/>
                  <a:pt x="7313" y="1201"/>
                  <a:pt x="7855" y="1201"/>
                </a:cubicBezTo>
                <a:moveTo>
                  <a:pt x="7855" y="4800"/>
                </a:moveTo>
                <a:lnTo>
                  <a:pt x="19636" y="4800"/>
                </a:lnTo>
                <a:cubicBezTo>
                  <a:pt x="20721" y="4800"/>
                  <a:pt x="21600" y="3725"/>
                  <a:pt x="21600" y="2400"/>
                </a:cubicBezTo>
                <a:cubicBezTo>
                  <a:pt x="21600" y="1075"/>
                  <a:pt x="20721" y="1"/>
                  <a:pt x="19636" y="1"/>
                </a:cubicBezTo>
                <a:lnTo>
                  <a:pt x="7855" y="1"/>
                </a:lnTo>
                <a:cubicBezTo>
                  <a:pt x="6770" y="1"/>
                  <a:pt x="5891" y="1075"/>
                  <a:pt x="5891" y="2400"/>
                </a:cubicBezTo>
                <a:cubicBezTo>
                  <a:pt x="5891" y="3725"/>
                  <a:pt x="6770" y="4800"/>
                  <a:pt x="7855" y="4800"/>
                </a:cubicBezTo>
                <a:moveTo>
                  <a:pt x="1964" y="20400"/>
                </a:moveTo>
                <a:cubicBezTo>
                  <a:pt x="1422" y="20400"/>
                  <a:pt x="982" y="19862"/>
                  <a:pt x="982" y="19200"/>
                </a:cubicBezTo>
                <a:cubicBezTo>
                  <a:pt x="982" y="18538"/>
                  <a:pt x="1422" y="18000"/>
                  <a:pt x="1964" y="18000"/>
                </a:cubicBezTo>
                <a:cubicBezTo>
                  <a:pt x="2506" y="18000"/>
                  <a:pt x="2945" y="18538"/>
                  <a:pt x="2945" y="19200"/>
                </a:cubicBezTo>
                <a:cubicBezTo>
                  <a:pt x="2945" y="19862"/>
                  <a:pt x="2506" y="20400"/>
                  <a:pt x="1964" y="20400"/>
                </a:cubicBezTo>
                <a:moveTo>
                  <a:pt x="1964" y="16800"/>
                </a:moveTo>
                <a:cubicBezTo>
                  <a:pt x="879" y="16800"/>
                  <a:pt x="0" y="17875"/>
                  <a:pt x="0" y="19200"/>
                </a:cubicBezTo>
                <a:cubicBezTo>
                  <a:pt x="0" y="20525"/>
                  <a:pt x="879" y="21600"/>
                  <a:pt x="1964" y="21600"/>
                </a:cubicBezTo>
                <a:cubicBezTo>
                  <a:pt x="3048" y="21600"/>
                  <a:pt x="3927" y="20525"/>
                  <a:pt x="3927" y="19200"/>
                </a:cubicBezTo>
                <a:cubicBezTo>
                  <a:pt x="3927" y="17875"/>
                  <a:pt x="3048" y="16800"/>
                  <a:pt x="1964" y="16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endParaRPr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5043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DA5100-7F9A-42B8-8844-CA7FAECB50C8}"/>
              </a:ext>
            </a:extLst>
          </p:cNvPr>
          <p:cNvSpPr/>
          <p:nvPr/>
        </p:nvSpPr>
        <p:spPr>
          <a:xfrm>
            <a:off x="6096000" y="0"/>
            <a:ext cx="6096001" cy="6858000"/>
          </a:xfrm>
          <a:prstGeom prst="rect">
            <a:avLst/>
          </a:prstGeom>
          <a:gradFill flip="none" rotWithShape="1">
            <a:gsLst>
              <a:gs pos="0">
                <a:schemeClr val="accent3"/>
              </a:gs>
              <a:gs pos="100000">
                <a:schemeClr val="accent5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C1BB21-9E3A-4EEE-804D-0A16880AA85F}"/>
              </a:ext>
            </a:extLst>
          </p:cNvPr>
          <p:cNvSpPr/>
          <p:nvPr/>
        </p:nvSpPr>
        <p:spPr>
          <a:xfrm>
            <a:off x="6456973" y="0"/>
            <a:ext cx="5374054" cy="6858000"/>
          </a:xfrm>
          <a:prstGeom prst="rect">
            <a:avLst/>
          </a:prstGeom>
          <a:blipFill dpi="0" rotWithShape="1">
            <a:blip r:embed="rId2"/>
            <a:srcRect/>
            <a:stretch>
              <a:fillRect l="-12000" r="-7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455FE4C-E408-4942-A8D0-DF0819220092}"/>
              </a:ext>
            </a:extLst>
          </p:cNvPr>
          <p:cNvGrpSpPr/>
          <p:nvPr/>
        </p:nvGrpSpPr>
        <p:grpSpPr>
          <a:xfrm>
            <a:off x="126334" y="2294286"/>
            <a:ext cx="5929342" cy="2269429"/>
            <a:chOff x="213418" y="2580752"/>
            <a:chExt cx="5929342" cy="2269429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CC0095B0-A0AB-4296-A938-FC75371664AD}"/>
                </a:ext>
              </a:extLst>
            </p:cNvPr>
            <p:cNvGrpSpPr/>
            <p:nvPr/>
          </p:nvGrpSpPr>
          <p:grpSpPr>
            <a:xfrm>
              <a:off x="1037666" y="2580752"/>
              <a:ext cx="4280847" cy="1151037"/>
              <a:chOff x="425355" y="1147069"/>
              <a:chExt cx="4280847" cy="1151037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BE15FDC6-2580-4910-98CE-8DC6F4E4711C}"/>
                  </a:ext>
                </a:extLst>
              </p:cNvPr>
              <p:cNvSpPr txBox="1"/>
              <p:nvPr/>
            </p:nvSpPr>
            <p:spPr>
              <a:xfrm>
                <a:off x="425355" y="1147069"/>
                <a:ext cx="428084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dirty="0">
                    <a:solidFill>
                      <a:schemeClr val="tx2"/>
                    </a:solidFill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Thank you</a:t>
                </a:r>
              </a:p>
            </p:txBody>
          </p: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A9D2592F-9875-4613-A699-A7A72ACCEB7B}"/>
                  </a:ext>
                </a:extLst>
              </p:cNvPr>
              <p:cNvGrpSpPr/>
              <p:nvPr/>
            </p:nvGrpSpPr>
            <p:grpSpPr>
              <a:xfrm>
                <a:off x="1956870" y="2206666"/>
                <a:ext cx="1217817" cy="91440"/>
                <a:chOff x="5427183" y="111278"/>
                <a:chExt cx="1217817" cy="91440"/>
              </a:xfrm>
            </p:grpSpPr>
            <p:sp>
              <p:nvSpPr>
                <p:cNvPr id="7" name="Rectangle 6">
                  <a:extLst>
                    <a:ext uri="{FF2B5EF4-FFF2-40B4-BE49-F238E27FC236}">
                      <a16:creationId xmlns:a16="http://schemas.microsoft.com/office/drawing/2014/main" id="{DE5EB5AC-2F6B-497A-806A-E37FAC458990}"/>
                    </a:ext>
                  </a:extLst>
                </p:cNvPr>
                <p:cNvSpPr/>
                <p:nvPr/>
              </p:nvSpPr>
              <p:spPr>
                <a:xfrm flipV="1">
                  <a:off x="5427183" y="111278"/>
                  <a:ext cx="91440" cy="91440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8" name="Rectangle 7">
                  <a:extLst>
                    <a:ext uri="{FF2B5EF4-FFF2-40B4-BE49-F238E27FC236}">
                      <a16:creationId xmlns:a16="http://schemas.microsoft.com/office/drawing/2014/main" id="{B0ADB5CC-1C0E-461F-A23D-0B910FB9D9C9}"/>
                    </a:ext>
                  </a:extLst>
                </p:cNvPr>
                <p:cNvSpPr/>
                <p:nvPr/>
              </p:nvSpPr>
              <p:spPr>
                <a:xfrm flipV="1">
                  <a:off x="5588094" y="111278"/>
                  <a:ext cx="91440" cy="9144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9" name="Rectangle 8">
                  <a:extLst>
                    <a:ext uri="{FF2B5EF4-FFF2-40B4-BE49-F238E27FC236}">
                      <a16:creationId xmlns:a16="http://schemas.microsoft.com/office/drawing/2014/main" id="{B7AD510E-DA45-4F2B-947E-80EBA4CE3439}"/>
                    </a:ext>
                  </a:extLst>
                </p:cNvPr>
                <p:cNvSpPr/>
                <p:nvPr/>
              </p:nvSpPr>
              <p:spPr>
                <a:xfrm flipV="1">
                  <a:off x="5749005" y="111278"/>
                  <a:ext cx="91440" cy="91440"/>
                </a:xfrm>
                <a:prstGeom prst="rect">
                  <a:avLst/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9E13B214-F3E4-40B4-975C-4D249C96D52D}"/>
                    </a:ext>
                  </a:extLst>
                </p:cNvPr>
                <p:cNvSpPr/>
                <p:nvPr/>
              </p:nvSpPr>
              <p:spPr>
                <a:xfrm flipV="1">
                  <a:off x="5909916" y="111278"/>
                  <a:ext cx="91440" cy="91440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AF205948-52B5-41C8-B53E-4613E47AB726}"/>
                    </a:ext>
                  </a:extLst>
                </p:cNvPr>
                <p:cNvSpPr/>
                <p:nvPr/>
              </p:nvSpPr>
              <p:spPr>
                <a:xfrm flipV="1">
                  <a:off x="6070827" y="111278"/>
                  <a:ext cx="91440" cy="91440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12" name="Rectangle 11">
                  <a:extLst>
                    <a:ext uri="{FF2B5EF4-FFF2-40B4-BE49-F238E27FC236}">
                      <a16:creationId xmlns:a16="http://schemas.microsoft.com/office/drawing/2014/main" id="{FE7CA5EE-38D9-49C6-967D-FFFC2200A5D4}"/>
                    </a:ext>
                  </a:extLst>
                </p:cNvPr>
                <p:cNvSpPr/>
                <p:nvPr/>
              </p:nvSpPr>
              <p:spPr>
                <a:xfrm flipV="1">
                  <a:off x="6231738" y="111278"/>
                  <a:ext cx="91440" cy="91440"/>
                </a:xfrm>
                <a:prstGeom prst="rect">
                  <a:avLst/>
                </a:prstGeom>
                <a:solidFill>
                  <a:schemeClr val="accent2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CC440D6B-AAE1-45D8-8C34-1E8FD198BB47}"/>
                    </a:ext>
                  </a:extLst>
                </p:cNvPr>
                <p:cNvSpPr/>
                <p:nvPr/>
              </p:nvSpPr>
              <p:spPr>
                <a:xfrm flipV="1">
                  <a:off x="6392649" y="111278"/>
                  <a:ext cx="91440" cy="91440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A178127-4044-4E63-9B80-F4337F09C38D}"/>
                    </a:ext>
                  </a:extLst>
                </p:cNvPr>
                <p:cNvSpPr/>
                <p:nvPr/>
              </p:nvSpPr>
              <p:spPr>
                <a:xfrm flipV="1">
                  <a:off x="6553560" y="111278"/>
                  <a:ext cx="91440" cy="91440"/>
                </a:xfrm>
                <a:prstGeom prst="rect">
                  <a:avLst/>
                </a:prstGeom>
                <a:solidFill>
                  <a:schemeClr val="accent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000"/>
                </a:p>
              </p:txBody>
            </p:sp>
          </p:grp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4C14542D-4FEF-4C02-910A-A74CA41BE7F9}"/>
                </a:ext>
              </a:extLst>
            </p:cNvPr>
            <p:cNvGrpSpPr/>
            <p:nvPr/>
          </p:nvGrpSpPr>
          <p:grpSpPr>
            <a:xfrm>
              <a:off x="213418" y="4250017"/>
              <a:ext cx="5929342" cy="600164"/>
              <a:chOff x="213418" y="4250017"/>
              <a:chExt cx="5929342" cy="60016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BFCE817-188F-479E-A9E7-0EA457947FB3}"/>
                  </a:ext>
                </a:extLst>
              </p:cNvPr>
              <p:cNvSpPr txBox="1"/>
              <p:nvPr/>
            </p:nvSpPr>
            <p:spPr>
              <a:xfrm>
                <a:off x="213418" y="4250017"/>
                <a:ext cx="174691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Address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B40E3993-62A9-4172-9CFB-36A223F6C2F4}"/>
                  </a:ext>
                </a:extLst>
              </p:cNvPr>
              <p:cNvSpPr txBox="1"/>
              <p:nvPr/>
            </p:nvSpPr>
            <p:spPr>
              <a:xfrm>
                <a:off x="213418" y="4588571"/>
                <a:ext cx="174691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Address of the company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BBE4F284-E4B0-4EB2-BF1A-8A038EFD6AD3}"/>
                  </a:ext>
                </a:extLst>
              </p:cNvPr>
              <p:cNvSpPr txBox="1"/>
              <p:nvPr/>
            </p:nvSpPr>
            <p:spPr>
              <a:xfrm>
                <a:off x="2304632" y="4250017"/>
                <a:ext cx="174691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Email Id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88473E14-3C85-4702-8FE9-36397D2D11B7}"/>
                  </a:ext>
                </a:extLst>
              </p:cNvPr>
              <p:cNvSpPr txBox="1"/>
              <p:nvPr/>
            </p:nvSpPr>
            <p:spPr>
              <a:xfrm>
                <a:off x="2304632" y="4588571"/>
                <a:ext cx="174691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Company@email.com</a:t>
                </a: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D0170962-3334-440C-B14A-E1CD053BE8AE}"/>
                  </a:ext>
                </a:extLst>
              </p:cNvPr>
              <p:cNvSpPr txBox="1"/>
              <p:nvPr/>
            </p:nvSpPr>
            <p:spPr>
              <a:xfrm>
                <a:off x="4395846" y="4250017"/>
                <a:ext cx="1746914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latin typeface="Open Sans SemiBold" panose="020B0706030804020204" pitchFamily="34" charset="0"/>
                    <a:ea typeface="Open Sans SemiBold" panose="020B0706030804020204" pitchFamily="34" charset="0"/>
                    <a:cs typeface="Open Sans SemiBold" panose="020B0706030804020204" pitchFamily="34" charset="0"/>
                  </a:rPr>
                  <a:t>Contact no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7A5C636-505F-433C-A3DF-16CBCF82374F}"/>
                  </a:ext>
                </a:extLst>
              </p:cNvPr>
              <p:cNvSpPr txBox="1"/>
              <p:nvPr/>
            </p:nvSpPr>
            <p:spPr>
              <a:xfrm>
                <a:off x="4395846" y="4588571"/>
                <a:ext cx="174691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100" dirty="0">
                    <a:latin typeface="Open Sans Light" panose="020B0306030504020204" pitchFamily="34" charset="0"/>
                    <a:ea typeface="Open Sans Light" panose="020B0306030504020204" pitchFamily="34" charset="0"/>
                    <a:cs typeface="Open Sans Light" panose="020B0306030504020204" pitchFamily="34" charset="0"/>
                  </a:rPr>
                  <a:t>123467894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81099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kavi 4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CD1305"/>
      </a:accent1>
      <a:accent2>
        <a:srgbClr val="FE1A1A"/>
      </a:accent2>
      <a:accent3>
        <a:srgbClr val="FD4513"/>
      </a:accent3>
      <a:accent4>
        <a:srgbClr val="FC4646"/>
      </a:accent4>
      <a:accent5>
        <a:srgbClr val="FD7963"/>
      </a:accent5>
      <a:accent6>
        <a:srgbClr val="FB7171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471</Words>
  <Application>Microsoft Office PowerPoint</Application>
  <PresentationFormat>Widescreen</PresentationFormat>
  <Paragraphs>65</Paragraphs>
  <Slides>8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6" baseType="lpstr">
      <vt:lpstr>Arial</vt:lpstr>
      <vt:lpstr>Cabin</vt:lpstr>
      <vt:lpstr>Calibri</vt:lpstr>
      <vt:lpstr>Calibri Light</vt:lpstr>
      <vt:lpstr>Open Sans</vt:lpstr>
      <vt:lpstr>Open Sans Light</vt:lpstr>
      <vt:lpstr>Open Sans SemiBold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Kavitha</dc:creator>
  <cp:lastModifiedBy>ALESSIA SAPORITA</cp:lastModifiedBy>
  <cp:revision>9</cp:revision>
  <dcterms:created xsi:type="dcterms:W3CDTF">2020-10-28T10:49:15Z</dcterms:created>
  <dcterms:modified xsi:type="dcterms:W3CDTF">2023-03-05T17:50:42Z</dcterms:modified>
</cp:coreProperties>
</file>